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slideMasters/slideMaster32.xml" ContentType="application/vnd.openxmlformats-officedocument.presentationml.slideMaster+xml"/>
  <Override PartName="/ppt/slides/slide32.xml" ContentType="application/vnd.openxmlformats-officedocument.presentationml.slide+xml"/>
  <Override PartName="/ppt/slideMasters/slideMaster33.xml" ContentType="application/vnd.openxmlformats-officedocument.presentationml.slideMaster+xml"/>
  <Override PartName="/ppt/slides/slide33.xml" ContentType="application/vnd.openxmlformats-officedocument.presentationml.slide+xml"/>
  <Override PartName="/ppt/slideMasters/slideMaster34.xml" ContentType="application/vnd.openxmlformats-officedocument.presentationml.slideMaster+xml"/>
  <Override PartName="/ppt/slides/slide34.xml" ContentType="application/vnd.openxmlformats-officedocument.presentationml.slide+xml"/>
  <Override PartName="/ppt/slideMasters/slideMaster35.xml" ContentType="application/vnd.openxmlformats-officedocument.presentationml.slideMaster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</p:sldIdLst>
  <p:notesMasterIdLst>
    <p:notesMasterId r:id="rId3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notesMaster" Target="notesMasters/notesMaster1.xml"/><Relationship Id="rId38" Type="http://schemas.openxmlformats.org/officeDocument/2006/relationships/presProps" Target="presProps.xml"/><Relationship Id="rId39" Type="http://schemas.openxmlformats.org/officeDocument/2006/relationships/viewProps" Target="viewProps.xml"/><Relationship Id="rId40" Type="http://schemas.openxmlformats.org/officeDocument/2006/relationships/theme" Target="theme/theme1.xml"/><Relationship Id="rId4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3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2.xml"/>
		</Relationships>
</file>

<file path=ppt/notesSlides/_rels/notesSlide3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3.xml"/>
		</Relationships>
</file>

<file path=ppt/notesSlides/_rels/notesSlide3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4.xml"/>
		</Relationships>
</file>

<file path=ppt/notesSlides/_rels/notesSlide3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5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1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4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9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2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3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D0D0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15200" y="0"/>
            <a:ext cx="4873752" cy="6858000"/>
          </a:xfrm>
          <a:prstGeom prst="rtTriangle">
            <a:avLst/>
          </a:prstGeom>
          <a:solidFill>
            <a:srgbClr val="14141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6035040"/>
            <a:ext cx="12188952" cy="822960"/>
          </a:xfrm>
          <a:prstGeom prst="rect">
            <a:avLst/>
          </a:prstGeom>
          <a:solidFill>
            <a:srgbClr val="FF6B00"/>
          </a:solidFill>
          <a:ln/>
        </p:spPr>
      </p:sp>
      <p:sp>
        <p:nvSpPr>
          <p:cNvPr id="4" name="Shape 2"/>
          <p:cNvSpPr/>
          <p:nvPr/>
        </p:nvSpPr>
        <p:spPr>
          <a:xfrm>
            <a:off x="8503920" y="1325880"/>
            <a:ext cx="3108960" cy="3108960"/>
          </a:xfrm>
          <a:prstGeom prst="ellipse">
            <a:avLst/>
          </a:prstGeom>
          <a:solidFill>
            <a:srgbClr val="1C1C1C"/>
          </a:solidFill>
          <a:ln w="25400">
            <a:solidFill>
              <a:srgbClr val="FF6B0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281160" y="2103120"/>
            <a:ext cx="1554480" cy="1554480"/>
          </a:xfrm>
          <a:prstGeom prst="ellipse">
            <a:avLst/>
          </a:prstGeom>
          <a:solidFill>
            <a:srgbClr val="FF6B00"/>
          </a:solidFill>
          <a:ln/>
        </p:spPr>
      </p:sp>
      <p:sp>
        <p:nvSpPr>
          <p:cNvPr id="6" name="Text 4"/>
          <p:cNvSpPr/>
          <p:nvPr/>
        </p:nvSpPr>
        <p:spPr>
          <a:xfrm>
            <a:off x="9281160" y="2468880"/>
            <a:ext cx="15544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40+</a:t>
            </a:r>
            <a:endParaRPr lang="en-US" sz="3600" dirty="0"/>
          </a:p>
        </p:txBody>
      </p:sp>
      <p:sp>
        <p:nvSpPr>
          <p:cNvPr id="7" name="Text 5"/>
          <p:cNvSpPr/>
          <p:nvPr/>
        </p:nvSpPr>
        <p:spPr>
          <a:xfrm>
            <a:off x="7818120" y="4663440"/>
            <a:ext cx="42976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2300"/>
              </a:lnSpc>
              <a:buNone/>
            </a:pPr>
            <a:r>
              <a:rPr lang="en-US" sz="1500" b="1" dirty="0">
                <a:solidFill>
                  <a:srgbClr val="B3B3B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YEARS OF ENGINEERING</a:t>
            </a:r>
            <a:endParaRPr lang="en-US" sz="1500" dirty="0"/>
          </a:p>
          <a:p>
            <a:pPr algn="ctr" indent="0" marL="0">
              <a:lnSpc>
                <a:spcPts val="2300"/>
              </a:lnSpc>
              <a:buNone/>
            </a:pPr>
            <a:r>
              <a:rPr lang="en-US" sz="1500" b="1" dirty="0">
                <a:solidFill>
                  <a:srgbClr val="B3B3B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EXCELLENCE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777240" y="685800"/>
            <a:ext cx="54864" cy="1645920"/>
          </a:xfrm>
          <a:prstGeom prst="rect">
            <a:avLst/>
          </a:prstGeom>
          <a:solidFill>
            <a:srgbClr val="FF6B00"/>
          </a:solidFill>
          <a:ln/>
        </p:spPr>
      </p:sp>
      <p:sp>
        <p:nvSpPr>
          <p:cNvPr id="9" name="Text 7"/>
          <p:cNvSpPr/>
          <p:nvPr/>
        </p:nvSpPr>
        <p:spPr>
          <a:xfrm>
            <a:off x="1051560" y="749808"/>
            <a:ext cx="6035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spc="2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VEDIKA INSTRUMENTS</a:t>
            </a:r>
            <a:endParaRPr lang="en-US" sz="2600" dirty="0"/>
          </a:p>
        </p:txBody>
      </p:sp>
      <p:sp>
        <p:nvSpPr>
          <p:cNvPr id="10" name="Text 8"/>
          <p:cNvSpPr/>
          <p:nvPr/>
        </p:nvSpPr>
        <p:spPr>
          <a:xfrm>
            <a:off x="1051560" y="1298448"/>
            <a:ext cx="6035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spc="400" kern="0" dirty="0">
                <a:solidFill>
                  <a:srgbClr val="FF6B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PRIVATE LIMITED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051560" y="1755648"/>
            <a:ext cx="6035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B3B3B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Automation  |  Instrumentation  |  Panel Integration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777240" y="2743200"/>
            <a:ext cx="68580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400" b="1" dirty="0">
                <a:solidFill>
                  <a:srgbClr val="FF6B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AUTOMATION</a:t>
            </a:r>
            <a:endParaRPr lang="en-US" sz="5400" dirty="0"/>
          </a:p>
        </p:txBody>
      </p:sp>
      <p:sp>
        <p:nvSpPr>
          <p:cNvPr id="13" name="Text 11"/>
          <p:cNvSpPr/>
          <p:nvPr/>
        </p:nvSpPr>
        <p:spPr>
          <a:xfrm>
            <a:off x="777240" y="3566160"/>
            <a:ext cx="68580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PROFILE</a:t>
            </a:r>
            <a:endParaRPr lang="en-US" sz="5400" dirty="0"/>
          </a:p>
        </p:txBody>
      </p:sp>
      <p:sp>
        <p:nvSpPr>
          <p:cNvPr id="14" name="Text 12"/>
          <p:cNvSpPr/>
          <p:nvPr/>
        </p:nvSpPr>
        <p:spPr>
          <a:xfrm>
            <a:off x="777240" y="4526280"/>
            <a:ext cx="65836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900"/>
              </a:lnSpc>
              <a:buNone/>
            </a:pPr>
            <a:r>
              <a:rPr lang="en-US" sz="1900" dirty="0">
                <a:solidFill>
                  <a:srgbClr val="B3B3B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Turnkey industrial automation solutions for Pharma,</a:t>
            </a:r>
            <a:endParaRPr lang="en-US" sz="1900" dirty="0"/>
          </a:p>
          <a:p>
            <a:pPr indent="0" marL="0">
              <a:lnSpc>
                <a:spcPts val="2900"/>
              </a:lnSpc>
              <a:buNone/>
            </a:pPr>
            <a:r>
              <a:rPr lang="en-US" sz="1900" dirty="0">
                <a:solidFill>
                  <a:srgbClr val="B3B3B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Automotive, Food &amp; Beverage, Power and Utilities.</a:t>
            </a:r>
            <a:endParaRPr lang="en-US" sz="1900" dirty="0"/>
          </a:p>
        </p:txBody>
      </p:sp>
      <p:sp>
        <p:nvSpPr>
          <p:cNvPr id="15" name="Text 13"/>
          <p:cNvSpPr/>
          <p:nvPr/>
        </p:nvSpPr>
        <p:spPr>
          <a:xfrm>
            <a:off x="777240" y="6144768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3D1A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B-194, 2nd Floor, Green Field Colony, Sector-41, Faridabad – 121010, India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777240" y="6437376"/>
            <a:ext cx="10607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3D1A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www.vedikainstruments.com   •   +91 98107 02836  |  +91 82877 10277</a:t>
            </a:r>
            <a:endParaRPr lang="en-US" sz="125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200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20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20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200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200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200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200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200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20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200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200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200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>
                      <p:stCondLst>
                        <p:cond delay="200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AFA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737360"/>
          </a:xfrm>
          <a:prstGeom prst="rect">
            <a:avLst/>
          </a:prstGeom>
          <a:solidFill>
            <a:srgbClr val="0D0D0D"/>
          </a:solidFill>
          <a:ln/>
        </p:spPr>
      </p:sp>
      <p:sp>
        <p:nvSpPr>
          <p:cNvPr id="3" name="Text 1"/>
          <p:cNvSpPr/>
          <p:nvPr/>
        </p:nvSpPr>
        <p:spPr>
          <a:xfrm>
            <a:off x="777240" y="384048"/>
            <a:ext cx="6400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FF6B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  /  WATER &amp; UTILITIES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777240" y="777240"/>
            <a:ext cx="10515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PROCESS AUTOMATION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795528" y="1920240"/>
            <a:ext cx="10607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Complete process control architecture built on industrial PLC and SCADA platforms.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749808" y="2487168"/>
            <a:ext cx="10661904" cy="3803904"/>
          </a:xfrm>
          <a:prstGeom prst="rect">
            <a:avLst/>
          </a:prstGeom>
          <a:solidFill>
            <a:srgbClr val="FFFFFF"/>
          </a:solidFill>
          <a:ln w="12700">
            <a:solidFill>
              <a:srgbClr val="E6E6E6"/>
            </a:solidFill>
            <a:prstDash val="solid"/>
          </a:ln>
        </p:spPr>
      </p:sp>
      <p:pic>
        <p:nvPicPr>
          <p:cNvPr id="7" name="Image 0" descr="media/image46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868680" y="2606040"/>
            <a:ext cx="10424160" cy="356616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777240" y="641908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8A8A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Vedika Instruments Pvt. Ltd.</a:t>
            </a:r>
            <a:endParaRPr lang="en-US" sz="115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200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20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20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200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200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200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AFA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794760" cy="6858000"/>
          </a:xfrm>
          <a:prstGeom prst="rect">
            <a:avLst/>
          </a:prstGeom>
          <a:solidFill>
            <a:srgbClr val="0D0D0D"/>
          </a:solidFill>
          <a:ln/>
        </p:spPr>
      </p:sp>
      <p:sp>
        <p:nvSpPr>
          <p:cNvPr id="3" name="Shape 1"/>
          <p:cNvSpPr/>
          <p:nvPr/>
        </p:nvSpPr>
        <p:spPr>
          <a:xfrm>
            <a:off x="3794760" y="0"/>
            <a:ext cx="54864" cy="6858000"/>
          </a:xfrm>
          <a:prstGeom prst="rect">
            <a:avLst/>
          </a:prstGeom>
          <a:solidFill>
            <a:srgbClr val="FF6B00"/>
          </a:solidFill>
          <a:ln/>
        </p:spPr>
      </p:sp>
      <p:sp>
        <p:nvSpPr>
          <p:cNvPr id="4" name="Text 2"/>
          <p:cNvSpPr/>
          <p:nvPr/>
        </p:nvSpPr>
        <p:spPr>
          <a:xfrm>
            <a:off x="502920" y="320040"/>
            <a:ext cx="310896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600" b="1" dirty="0">
                <a:solidFill>
                  <a:srgbClr val="2323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9600" dirty="0"/>
          </a:p>
        </p:txBody>
      </p:sp>
      <p:sp>
        <p:nvSpPr>
          <p:cNvPr id="5" name="Text 3"/>
          <p:cNvSpPr/>
          <p:nvPr/>
        </p:nvSpPr>
        <p:spPr>
          <a:xfrm>
            <a:off x="566928" y="1783080"/>
            <a:ext cx="3017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FF6B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WATER &amp; UTILITIES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566928" y="2194560"/>
            <a:ext cx="30175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3400"/>
              </a:lnSpc>
              <a:buNone/>
            </a:pPr>
            <a:r>
              <a:rPr lang="en-US" sz="2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PLC SYSTEMS</a:t>
            </a:r>
            <a:endParaRPr lang="en-US" sz="2900" dirty="0"/>
          </a:p>
        </p:txBody>
      </p:sp>
      <p:sp>
        <p:nvSpPr>
          <p:cNvPr id="7" name="Shape 5"/>
          <p:cNvSpPr/>
          <p:nvPr/>
        </p:nvSpPr>
        <p:spPr>
          <a:xfrm>
            <a:off x="585216" y="3703320"/>
            <a:ext cx="1188720" cy="45720"/>
          </a:xfrm>
          <a:prstGeom prst="rect">
            <a:avLst/>
          </a:prstGeom>
          <a:solidFill>
            <a:srgbClr val="FF6B00"/>
          </a:solidFill>
          <a:ln/>
        </p:spPr>
      </p:sp>
      <p:sp>
        <p:nvSpPr>
          <p:cNvPr id="8" name="Text 6"/>
          <p:cNvSpPr/>
          <p:nvPr/>
        </p:nvSpPr>
        <p:spPr>
          <a:xfrm>
            <a:off x="566928" y="3977640"/>
            <a:ext cx="297180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100"/>
              </a:lnSpc>
              <a:buNone/>
            </a:pPr>
            <a:r>
              <a:rPr lang="en-US" sz="1400" dirty="0">
                <a:solidFill>
                  <a:srgbClr val="B3B3B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Purpose-built machine control computers for reliable, hassle-free plant operation.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566928" y="5806440"/>
            <a:ext cx="310896" cy="310896"/>
          </a:xfrm>
          <a:prstGeom prst="rect">
            <a:avLst/>
          </a:prstGeom>
          <a:solidFill>
            <a:srgbClr val="FF6B00"/>
          </a:solidFill>
          <a:ln/>
        </p:spPr>
      </p:sp>
      <p:sp>
        <p:nvSpPr>
          <p:cNvPr id="10" name="Shape 8"/>
          <p:cNvSpPr/>
          <p:nvPr/>
        </p:nvSpPr>
        <p:spPr>
          <a:xfrm>
            <a:off x="950976" y="5806440"/>
            <a:ext cx="310896" cy="310896"/>
          </a:xfrm>
          <a:prstGeom prst="rect">
            <a:avLst/>
          </a:prstGeom>
          <a:solidFill>
            <a:srgbClr val="2A2A2A"/>
          </a:solidFill>
          <a:ln/>
        </p:spPr>
      </p:sp>
      <p:sp>
        <p:nvSpPr>
          <p:cNvPr id="11" name="Shape 9"/>
          <p:cNvSpPr/>
          <p:nvPr/>
        </p:nvSpPr>
        <p:spPr>
          <a:xfrm>
            <a:off x="1335024" y="5806440"/>
            <a:ext cx="310896" cy="310896"/>
          </a:xfrm>
          <a:prstGeom prst="rect">
            <a:avLst/>
          </a:prstGeom>
          <a:solidFill>
            <a:srgbClr val="2A2A2A"/>
          </a:solidFill>
          <a:ln/>
        </p:spPr>
      </p:sp>
      <p:sp>
        <p:nvSpPr>
          <p:cNvPr id="12" name="Text 10"/>
          <p:cNvSpPr/>
          <p:nvPr/>
        </p:nvSpPr>
        <p:spPr>
          <a:xfrm>
            <a:off x="566928" y="6355080"/>
            <a:ext cx="3017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777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Vedika Instruments Pvt. Ltd.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4315968" y="658368"/>
            <a:ext cx="7360920" cy="1022299"/>
          </a:xfrm>
          <a:prstGeom prst="rect">
            <a:avLst/>
          </a:prstGeom>
          <a:solidFill>
            <a:srgbClr val="FFFFFF"/>
          </a:solidFill>
          <a:ln w="12700">
            <a:solidFill>
              <a:srgbClr val="E6E6E6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4315968" y="658368"/>
            <a:ext cx="566928" cy="1022299"/>
          </a:xfrm>
          <a:prstGeom prst="rect">
            <a:avLst/>
          </a:prstGeom>
          <a:solidFill>
            <a:srgbClr val="FF6B00"/>
          </a:solidFill>
          <a:ln/>
        </p:spPr>
      </p:sp>
      <p:sp>
        <p:nvSpPr>
          <p:cNvPr id="15" name="Text 13"/>
          <p:cNvSpPr/>
          <p:nvPr/>
        </p:nvSpPr>
        <p:spPr>
          <a:xfrm>
            <a:off x="4315968" y="995782"/>
            <a:ext cx="56692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5093208" y="804672"/>
            <a:ext cx="63093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D0D0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IS A PLC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5093208" y="1161288"/>
            <a:ext cx="6400800" cy="4005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3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purpose-built machine control computer that reads digital and analog inputs from field sensors.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4315968" y="1826971"/>
            <a:ext cx="7360920" cy="1022299"/>
          </a:xfrm>
          <a:prstGeom prst="rect">
            <a:avLst/>
          </a:prstGeom>
          <a:solidFill>
            <a:srgbClr val="FFFFFF"/>
          </a:solidFill>
          <a:ln w="12700">
            <a:solidFill>
              <a:srgbClr val="E6E6E6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4315968" y="1826971"/>
            <a:ext cx="566928" cy="1022299"/>
          </a:xfrm>
          <a:prstGeom prst="rect">
            <a:avLst/>
          </a:prstGeom>
          <a:solidFill>
            <a:srgbClr val="F0F0F0"/>
          </a:solidFill>
          <a:ln/>
        </p:spPr>
      </p:sp>
      <p:sp>
        <p:nvSpPr>
          <p:cNvPr id="20" name="Text 18"/>
          <p:cNvSpPr/>
          <p:nvPr/>
        </p:nvSpPr>
        <p:spPr>
          <a:xfrm>
            <a:off x="4315968" y="2164385"/>
            <a:ext cx="56692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9C9C9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5093208" y="1973275"/>
            <a:ext cx="63093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D0D0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PRE-ENGINEERED CONTROLLERS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5093208" y="2329891"/>
            <a:ext cx="6400800" cy="4005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3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STP / WTP / ETP controllers ship with all required facilities — only install and start-up on site.</a:t>
            </a:r>
            <a:endParaRPr lang="en-US" sz="1300" dirty="0"/>
          </a:p>
        </p:txBody>
      </p:sp>
      <p:sp>
        <p:nvSpPr>
          <p:cNvPr id="23" name="Shape 21"/>
          <p:cNvSpPr/>
          <p:nvPr/>
        </p:nvSpPr>
        <p:spPr>
          <a:xfrm>
            <a:off x="4315968" y="2995574"/>
            <a:ext cx="7360920" cy="1022299"/>
          </a:xfrm>
          <a:prstGeom prst="rect">
            <a:avLst/>
          </a:prstGeom>
          <a:solidFill>
            <a:srgbClr val="FFFFFF"/>
          </a:solidFill>
          <a:ln w="12700">
            <a:solidFill>
              <a:srgbClr val="E6E6E6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4315968" y="2995574"/>
            <a:ext cx="566928" cy="1022299"/>
          </a:xfrm>
          <a:prstGeom prst="rect">
            <a:avLst/>
          </a:prstGeom>
          <a:solidFill>
            <a:srgbClr val="F0F0F0"/>
          </a:solidFill>
          <a:ln/>
        </p:spPr>
      </p:sp>
      <p:sp>
        <p:nvSpPr>
          <p:cNvPr id="25" name="Text 23"/>
          <p:cNvSpPr/>
          <p:nvPr/>
        </p:nvSpPr>
        <p:spPr>
          <a:xfrm>
            <a:off x="4315968" y="3332988"/>
            <a:ext cx="56692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9C9C9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1500" dirty="0"/>
          </a:p>
        </p:txBody>
      </p:sp>
      <p:sp>
        <p:nvSpPr>
          <p:cNvPr id="26" name="Text 24"/>
          <p:cNvSpPr/>
          <p:nvPr/>
        </p:nvSpPr>
        <p:spPr>
          <a:xfrm>
            <a:off x="5093208" y="3141878"/>
            <a:ext cx="63093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D0D0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REDUCED PANEL WIRING</a:t>
            </a:r>
            <a:endParaRPr lang="en-US" sz="1500" dirty="0"/>
          </a:p>
        </p:txBody>
      </p:sp>
      <p:sp>
        <p:nvSpPr>
          <p:cNvPr id="27" name="Text 25"/>
          <p:cNvSpPr/>
          <p:nvPr/>
        </p:nvSpPr>
        <p:spPr>
          <a:xfrm>
            <a:off x="5093208" y="3498494"/>
            <a:ext cx="6400800" cy="4005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3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Built-in auto-manual mode cuts panel switches and wiring — saving cost and space.</a:t>
            </a:r>
            <a:endParaRPr lang="en-US" sz="1300" dirty="0"/>
          </a:p>
        </p:txBody>
      </p:sp>
      <p:sp>
        <p:nvSpPr>
          <p:cNvPr id="28" name="Shape 26"/>
          <p:cNvSpPr/>
          <p:nvPr/>
        </p:nvSpPr>
        <p:spPr>
          <a:xfrm>
            <a:off x="4315968" y="4164178"/>
            <a:ext cx="7360920" cy="1022299"/>
          </a:xfrm>
          <a:prstGeom prst="rect">
            <a:avLst/>
          </a:prstGeom>
          <a:solidFill>
            <a:srgbClr val="FFFFFF"/>
          </a:solidFill>
          <a:ln w="12700">
            <a:solidFill>
              <a:srgbClr val="E6E6E6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4315968" y="4164178"/>
            <a:ext cx="566928" cy="1022299"/>
          </a:xfrm>
          <a:prstGeom prst="rect">
            <a:avLst/>
          </a:prstGeom>
          <a:solidFill>
            <a:srgbClr val="F0F0F0"/>
          </a:solidFill>
          <a:ln/>
        </p:spPr>
      </p:sp>
      <p:sp>
        <p:nvSpPr>
          <p:cNvPr id="30" name="Text 28"/>
          <p:cNvSpPr/>
          <p:nvPr/>
        </p:nvSpPr>
        <p:spPr>
          <a:xfrm>
            <a:off x="4315968" y="4501591"/>
            <a:ext cx="56692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9C9C9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1500" dirty="0"/>
          </a:p>
        </p:txBody>
      </p:sp>
      <p:sp>
        <p:nvSpPr>
          <p:cNvPr id="31" name="Text 29"/>
          <p:cNvSpPr/>
          <p:nvPr/>
        </p:nvSpPr>
        <p:spPr>
          <a:xfrm>
            <a:off x="5093208" y="4310482"/>
            <a:ext cx="63093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D0D0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SINGLE-SCREEN MONITORING</a:t>
            </a:r>
            <a:endParaRPr lang="en-US" sz="1500" dirty="0"/>
          </a:p>
        </p:txBody>
      </p:sp>
      <p:sp>
        <p:nvSpPr>
          <p:cNvPr id="32" name="Text 30"/>
          <p:cNvSpPr/>
          <p:nvPr/>
        </p:nvSpPr>
        <p:spPr>
          <a:xfrm>
            <a:off x="5093208" y="4667098"/>
            <a:ext cx="6400800" cy="4005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3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Tank level, pressure, flow and pump status on one LCD screen, in manual and auto mode.</a:t>
            </a:r>
            <a:endParaRPr lang="en-US" sz="1300" dirty="0"/>
          </a:p>
        </p:txBody>
      </p:sp>
      <p:sp>
        <p:nvSpPr>
          <p:cNvPr id="33" name="Shape 31"/>
          <p:cNvSpPr/>
          <p:nvPr/>
        </p:nvSpPr>
        <p:spPr>
          <a:xfrm>
            <a:off x="4315968" y="5332781"/>
            <a:ext cx="7360920" cy="1022299"/>
          </a:xfrm>
          <a:prstGeom prst="rect">
            <a:avLst/>
          </a:prstGeom>
          <a:solidFill>
            <a:srgbClr val="FFFFFF"/>
          </a:solidFill>
          <a:ln w="12700">
            <a:solidFill>
              <a:srgbClr val="E6E6E6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4315968" y="5332781"/>
            <a:ext cx="566928" cy="1022299"/>
          </a:xfrm>
          <a:prstGeom prst="rect">
            <a:avLst/>
          </a:prstGeom>
          <a:solidFill>
            <a:srgbClr val="F0F0F0"/>
          </a:solidFill>
          <a:ln/>
        </p:spPr>
      </p:sp>
      <p:sp>
        <p:nvSpPr>
          <p:cNvPr id="35" name="Text 33"/>
          <p:cNvSpPr/>
          <p:nvPr/>
        </p:nvSpPr>
        <p:spPr>
          <a:xfrm>
            <a:off x="4315968" y="5670194"/>
            <a:ext cx="56692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9C9C9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</a:t>
            </a:r>
            <a:endParaRPr lang="en-US" sz="1500" dirty="0"/>
          </a:p>
        </p:txBody>
      </p:sp>
      <p:sp>
        <p:nvSpPr>
          <p:cNvPr id="36" name="Text 34"/>
          <p:cNvSpPr/>
          <p:nvPr/>
        </p:nvSpPr>
        <p:spPr>
          <a:xfrm>
            <a:off x="5093208" y="5479085"/>
            <a:ext cx="63093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D0D0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COST EFFECTIVE</a:t>
            </a:r>
            <a:endParaRPr lang="en-US" sz="1500" dirty="0"/>
          </a:p>
        </p:txBody>
      </p:sp>
      <p:sp>
        <p:nvSpPr>
          <p:cNvPr id="37" name="Text 35"/>
          <p:cNvSpPr/>
          <p:nvPr/>
        </p:nvSpPr>
        <p:spPr>
          <a:xfrm>
            <a:off x="5093208" y="5835701"/>
            <a:ext cx="6400800" cy="4005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3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very low cost solution delivered through a PLC based control system.</a:t>
            </a:r>
            <a:endParaRPr lang="en-US" sz="130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200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20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20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200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200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200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200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200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20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200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200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200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>
                      <p:stCondLst>
                        <p:cond delay="200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AFA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794760" cy="6858000"/>
          </a:xfrm>
          <a:prstGeom prst="rect">
            <a:avLst/>
          </a:prstGeom>
          <a:solidFill>
            <a:srgbClr val="0D0D0D"/>
          </a:solidFill>
          <a:ln/>
        </p:spPr>
      </p:sp>
      <p:sp>
        <p:nvSpPr>
          <p:cNvPr id="3" name="Shape 1"/>
          <p:cNvSpPr/>
          <p:nvPr/>
        </p:nvSpPr>
        <p:spPr>
          <a:xfrm>
            <a:off x="3794760" y="0"/>
            <a:ext cx="54864" cy="6858000"/>
          </a:xfrm>
          <a:prstGeom prst="rect">
            <a:avLst/>
          </a:prstGeom>
          <a:solidFill>
            <a:srgbClr val="FF6B00"/>
          </a:solidFill>
          <a:ln/>
        </p:spPr>
      </p:sp>
      <p:sp>
        <p:nvSpPr>
          <p:cNvPr id="4" name="Text 2"/>
          <p:cNvSpPr/>
          <p:nvPr/>
        </p:nvSpPr>
        <p:spPr>
          <a:xfrm>
            <a:off x="502920" y="320040"/>
            <a:ext cx="310896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600" b="1" dirty="0">
                <a:solidFill>
                  <a:srgbClr val="2323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9600" dirty="0"/>
          </a:p>
        </p:txBody>
      </p:sp>
      <p:sp>
        <p:nvSpPr>
          <p:cNvPr id="5" name="Text 3"/>
          <p:cNvSpPr/>
          <p:nvPr/>
        </p:nvSpPr>
        <p:spPr>
          <a:xfrm>
            <a:off x="566928" y="1783080"/>
            <a:ext cx="3017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FF6B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WATER &amp; UTILITIES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566928" y="2194560"/>
            <a:ext cx="30175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3400"/>
              </a:lnSpc>
              <a:buNone/>
            </a:pPr>
            <a:r>
              <a:rPr lang="en-US" sz="2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SCADA OVERVIEW</a:t>
            </a:r>
            <a:endParaRPr lang="en-US" sz="2900" dirty="0"/>
          </a:p>
        </p:txBody>
      </p:sp>
      <p:sp>
        <p:nvSpPr>
          <p:cNvPr id="7" name="Shape 5"/>
          <p:cNvSpPr/>
          <p:nvPr/>
        </p:nvSpPr>
        <p:spPr>
          <a:xfrm>
            <a:off x="585216" y="3703320"/>
            <a:ext cx="1188720" cy="45720"/>
          </a:xfrm>
          <a:prstGeom prst="rect">
            <a:avLst/>
          </a:prstGeom>
          <a:solidFill>
            <a:srgbClr val="FF6B00"/>
          </a:solidFill>
          <a:ln/>
        </p:spPr>
      </p:sp>
      <p:sp>
        <p:nvSpPr>
          <p:cNvPr id="8" name="Text 6"/>
          <p:cNvSpPr/>
          <p:nvPr/>
        </p:nvSpPr>
        <p:spPr>
          <a:xfrm>
            <a:off x="566928" y="3977640"/>
            <a:ext cx="297180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100"/>
              </a:lnSpc>
              <a:buNone/>
            </a:pPr>
            <a:r>
              <a:rPr lang="en-US" sz="1400" dirty="0">
                <a:solidFill>
                  <a:srgbClr val="B3B3B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Supervisory control and data acquisition with full plant-wide process visualisation.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566928" y="5806440"/>
            <a:ext cx="310896" cy="310896"/>
          </a:xfrm>
          <a:prstGeom prst="rect">
            <a:avLst/>
          </a:prstGeom>
          <a:solidFill>
            <a:srgbClr val="FF6B00"/>
          </a:solidFill>
          <a:ln/>
        </p:spPr>
      </p:sp>
      <p:sp>
        <p:nvSpPr>
          <p:cNvPr id="10" name="Shape 8"/>
          <p:cNvSpPr/>
          <p:nvPr/>
        </p:nvSpPr>
        <p:spPr>
          <a:xfrm>
            <a:off x="950976" y="5806440"/>
            <a:ext cx="310896" cy="310896"/>
          </a:xfrm>
          <a:prstGeom prst="rect">
            <a:avLst/>
          </a:prstGeom>
          <a:solidFill>
            <a:srgbClr val="2A2A2A"/>
          </a:solidFill>
          <a:ln/>
        </p:spPr>
      </p:sp>
      <p:sp>
        <p:nvSpPr>
          <p:cNvPr id="11" name="Shape 9"/>
          <p:cNvSpPr/>
          <p:nvPr/>
        </p:nvSpPr>
        <p:spPr>
          <a:xfrm>
            <a:off x="1335024" y="5806440"/>
            <a:ext cx="310896" cy="310896"/>
          </a:xfrm>
          <a:prstGeom prst="rect">
            <a:avLst/>
          </a:prstGeom>
          <a:solidFill>
            <a:srgbClr val="2A2A2A"/>
          </a:solidFill>
          <a:ln/>
        </p:spPr>
      </p:sp>
      <p:sp>
        <p:nvSpPr>
          <p:cNvPr id="12" name="Text 10"/>
          <p:cNvSpPr/>
          <p:nvPr/>
        </p:nvSpPr>
        <p:spPr>
          <a:xfrm>
            <a:off x="566928" y="6355080"/>
            <a:ext cx="3017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777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Vedika Instruments Pvt. Ltd.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4315968" y="658368"/>
            <a:ext cx="7360920" cy="1314450"/>
          </a:xfrm>
          <a:prstGeom prst="rect">
            <a:avLst/>
          </a:prstGeom>
          <a:solidFill>
            <a:srgbClr val="FFFFFF"/>
          </a:solidFill>
          <a:ln w="12700">
            <a:solidFill>
              <a:srgbClr val="E6E6E6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4315968" y="658368"/>
            <a:ext cx="566928" cy="1314450"/>
          </a:xfrm>
          <a:prstGeom prst="rect">
            <a:avLst/>
          </a:prstGeom>
          <a:solidFill>
            <a:srgbClr val="FF6B00"/>
          </a:solidFill>
          <a:ln/>
        </p:spPr>
      </p:sp>
      <p:sp>
        <p:nvSpPr>
          <p:cNvPr id="15" name="Text 13"/>
          <p:cNvSpPr/>
          <p:nvPr/>
        </p:nvSpPr>
        <p:spPr>
          <a:xfrm>
            <a:off x="4315968" y="1141857"/>
            <a:ext cx="56692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5093208" y="804672"/>
            <a:ext cx="63093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D0D0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IS SCADA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5093208" y="1161288"/>
            <a:ext cx="6400800" cy="6926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3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Operates with coded signals over communication channels to control remote equipment.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4315968" y="2119122"/>
            <a:ext cx="7360920" cy="1314450"/>
          </a:xfrm>
          <a:prstGeom prst="rect">
            <a:avLst/>
          </a:prstGeom>
          <a:solidFill>
            <a:srgbClr val="FFFFFF"/>
          </a:solidFill>
          <a:ln w="12700">
            <a:solidFill>
              <a:srgbClr val="E6E6E6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4315968" y="2119122"/>
            <a:ext cx="566928" cy="1314450"/>
          </a:xfrm>
          <a:prstGeom prst="rect">
            <a:avLst/>
          </a:prstGeom>
          <a:solidFill>
            <a:srgbClr val="F0F0F0"/>
          </a:solidFill>
          <a:ln/>
        </p:spPr>
      </p:sp>
      <p:sp>
        <p:nvSpPr>
          <p:cNvPr id="20" name="Text 18"/>
          <p:cNvSpPr/>
          <p:nvPr/>
        </p:nvSpPr>
        <p:spPr>
          <a:xfrm>
            <a:off x="4315968" y="2602611"/>
            <a:ext cx="56692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9C9C9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5093208" y="2265426"/>
            <a:ext cx="63093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D0D0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SINGLE-ENGINEER CONTROL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5093208" y="2622042"/>
            <a:ext cx="6400800" cy="6926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3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engineer can view valve, pump and flow meter status — and operate them manually.</a:t>
            </a:r>
            <a:endParaRPr lang="en-US" sz="1300" dirty="0"/>
          </a:p>
        </p:txBody>
      </p:sp>
      <p:sp>
        <p:nvSpPr>
          <p:cNvPr id="23" name="Shape 21"/>
          <p:cNvSpPr/>
          <p:nvPr/>
        </p:nvSpPr>
        <p:spPr>
          <a:xfrm>
            <a:off x="4315968" y="3579876"/>
            <a:ext cx="7360920" cy="1314450"/>
          </a:xfrm>
          <a:prstGeom prst="rect">
            <a:avLst/>
          </a:prstGeom>
          <a:solidFill>
            <a:srgbClr val="FFFFFF"/>
          </a:solidFill>
          <a:ln w="12700">
            <a:solidFill>
              <a:srgbClr val="E6E6E6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4315968" y="3579876"/>
            <a:ext cx="566928" cy="1314450"/>
          </a:xfrm>
          <a:prstGeom prst="rect">
            <a:avLst/>
          </a:prstGeom>
          <a:solidFill>
            <a:srgbClr val="F0F0F0"/>
          </a:solidFill>
          <a:ln/>
        </p:spPr>
      </p:sp>
      <p:sp>
        <p:nvSpPr>
          <p:cNvPr id="25" name="Text 23"/>
          <p:cNvSpPr/>
          <p:nvPr/>
        </p:nvSpPr>
        <p:spPr>
          <a:xfrm>
            <a:off x="4315968" y="4063365"/>
            <a:ext cx="56692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9C9C9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1500" dirty="0"/>
          </a:p>
        </p:txBody>
      </p:sp>
      <p:sp>
        <p:nvSpPr>
          <p:cNvPr id="26" name="Text 24"/>
          <p:cNvSpPr/>
          <p:nvPr/>
        </p:nvSpPr>
        <p:spPr>
          <a:xfrm>
            <a:off x="5093208" y="3726180"/>
            <a:ext cx="63093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D0D0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FLEXIBLE DATA DISPLAY</a:t>
            </a:r>
            <a:endParaRPr lang="en-US" sz="1500" dirty="0"/>
          </a:p>
        </p:txBody>
      </p:sp>
      <p:sp>
        <p:nvSpPr>
          <p:cNvPr id="27" name="Text 25"/>
          <p:cNvSpPr/>
          <p:nvPr/>
        </p:nvSpPr>
        <p:spPr>
          <a:xfrm>
            <a:off x="5093208" y="4082796"/>
            <a:ext cx="6400800" cy="6926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3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Process data displayed in whatever form the user requires, tailored to the plant.</a:t>
            </a:r>
            <a:endParaRPr lang="en-US" sz="1300" dirty="0"/>
          </a:p>
        </p:txBody>
      </p:sp>
      <p:sp>
        <p:nvSpPr>
          <p:cNvPr id="28" name="Shape 26"/>
          <p:cNvSpPr/>
          <p:nvPr/>
        </p:nvSpPr>
        <p:spPr>
          <a:xfrm>
            <a:off x="4315968" y="5040630"/>
            <a:ext cx="7360920" cy="1314450"/>
          </a:xfrm>
          <a:prstGeom prst="rect">
            <a:avLst/>
          </a:prstGeom>
          <a:solidFill>
            <a:srgbClr val="FFFFFF"/>
          </a:solidFill>
          <a:ln w="12700">
            <a:solidFill>
              <a:srgbClr val="E6E6E6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4315968" y="5040630"/>
            <a:ext cx="566928" cy="1314450"/>
          </a:xfrm>
          <a:prstGeom prst="rect">
            <a:avLst/>
          </a:prstGeom>
          <a:solidFill>
            <a:srgbClr val="F0F0F0"/>
          </a:solidFill>
          <a:ln/>
        </p:spPr>
      </p:sp>
      <p:sp>
        <p:nvSpPr>
          <p:cNvPr id="30" name="Text 28"/>
          <p:cNvSpPr/>
          <p:nvPr/>
        </p:nvSpPr>
        <p:spPr>
          <a:xfrm>
            <a:off x="4315968" y="5524119"/>
            <a:ext cx="56692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9C9C9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1500" dirty="0"/>
          </a:p>
        </p:txBody>
      </p:sp>
      <p:sp>
        <p:nvSpPr>
          <p:cNvPr id="31" name="Text 29"/>
          <p:cNvSpPr/>
          <p:nvPr/>
        </p:nvSpPr>
        <p:spPr>
          <a:xfrm>
            <a:off x="5093208" y="5186934"/>
            <a:ext cx="63093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D0D0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LARGE-SCALE DATA RECORDING</a:t>
            </a:r>
            <a:endParaRPr lang="en-US" sz="1500" dirty="0"/>
          </a:p>
        </p:txBody>
      </p:sp>
      <p:sp>
        <p:nvSpPr>
          <p:cNvPr id="32" name="Text 30"/>
          <p:cNvSpPr/>
          <p:nvPr/>
        </p:nvSpPr>
        <p:spPr>
          <a:xfrm>
            <a:off x="5093208" y="5543550"/>
            <a:ext cx="6400800" cy="6926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3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Records and stores very large volumes of historical process data for analysis.</a:t>
            </a:r>
            <a:endParaRPr lang="en-US" sz="130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200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20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20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200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200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200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200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200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20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200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200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200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>
                      <p:stCondLst>
                        <p:cond delay="200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AFA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794760" cy="6858000"/>
          </a:xfrm>
          <a:prstGeom prst="rect">
            <a:avLst/>
          </a:prstGeom>
          <a:solidFill>
            <a:srgbClr val="0D0D0D"/>
          </a:solidFill>
          <a:ln/>
        </p:spPr>
      </p:sp>
      <p:sp>
        <p:nvSpPr>
          <p:cNvPr id="3" name="Shape 1"/>
          <p:cNvSpPr/>
          <p:nvPr/>
        </p:nvSpPr>
        <p:spPr>
          <a:xfrm>
            <a:off x="3794760" y="0"/>
            <a:ext cx="54864" cy="6858000"/>
          </a:xfrm>
          <a:prstGeom prst="rect">
            <a:avLst/>
          </a:prstGeom>
          <a:solidFill>
            <a:srgbClr val="FF6B00"/>
          </a:solidFill>
          <a:ln/>
        </p:spPr>
      </p:sp>
      <p:sp>
        <p:nvSpPr>
          <p:cNvPr id="4" name="Text 2"/>
          <p:cNvSpPr/>
          <p:nvPr/>
        </p:nvSpPr>
        <p:spPr>
          <a:xfrm>
            <a:off x="502920" y="320040"/>
            <a:ext cx="310896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600" b="1" dirty="0">
                <a:solidFill>
                  <a:srgbClr val="2323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9600" dirty="0"/>
          </a:p>
        </p:txBody>
      </p:sp>
      <p:sp>
        <p:nvSpPr>
          <p:cNvPr id="5" name="Text 3"/>
          <p:cNvSpPr/>
          <p:nvPr/>
        </p:nvSpPr>
        <p:spPr>
          <a:xfrm>
            <a:off x="566928" y="1783080"/>
            <a:ext cx="3017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FF6B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WATER &amp; UTILITIES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566928" y="2194560"/>
            <a:ext cx="30175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3400"/>
              </a:lnSpc>
              <a:buNone/>
            </a:pPr>
            <a:r>
              <a:rPr lang="en-US" sz="2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WATER TREATMENT PLANT</a:t>
            </a:r>
            <a:endParaRPr lang="en-US" sz="2900" dirty="0"/>
          </a:p>
        </p:txBody>
      </p:sp>
      <p:sp>
        <p:nvSpPr>
          <p:cNvPr id="7" name="Shape 5"/>
          <p:cNvSpPr/>
          <p:nvPr/>
        </p:nvSpPr>
        <p:spPr>
          <a:xfrm>
            <a:off x="585216" y="3703320"/>
            <a:ext cx="1188720" cy="45720"/>
          </a:xfrm>
          <a:prstGeom prst="rect">
            <a:avLst/>
          </a:prstGeom>
          <a:solidFill>
            <a:srgbClr val="FF6B00"/>
          </a:solidFill>
          <a:ln/>
        </p:spPr>
      </p:sp>
      <p:sp>
        <p:nvSpPr>
          <p:cNvPr id="8" name="Text 6"/>
          <p:cNvSpPr/>
          <p:nvPr/>
        </p:nvSpPr>
        <p:spPr>
          <a:xfrm>
            <a:off x="566928" y="3977640"/>
            <a:ext cx="297180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100"/>
              </a:lnSpc>
              <a:buNone/>
            </a:pPr>
            <a:r>
              <a:rPr lang="en-US" sz="1400" dirty="0">
                <a:solidFill>
                  <a:srgbClr val="B3B3B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Automated WTP control with real-time dosing, filtration and quality monitoring.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566928" y="5806440"/>
            <a:ext cx="310896" cy="310896"/>
          </a:xfrm>
          <a:prstGeom prst="rect">
            <a:avLst/>
          </a:prstGeom>
          <a:solidFill>
            <a:srgbClr val="FF6B00"/>
          </a:solidFill>
          <a:ln/>
        </p:spPr>
      </p:sp>
      <p:sp>
        <p:nvSpPr>
          <p:cNvPr id="10" name="Shape 8"/>
          <p:cNvSpPr/>
          <p:nvPr/>
        </p:nvSpPr>
        <p:spPr>
          <a:xfrm>
            <a:off x="950976" y="5806440"/>
            <a:ext cx="310896" cy="310896"/>
          </a:xfrm>
          <a:prstGeom prst="rect">
            <a:avLst/>
          </a:prstGeom>
          <a:solidFill>
            <a:srgbClr val="2A2A2A"/>
          </a:solidFill>
          <a:ln/>
        </p:spPr>
      </p:sp>
      <p:sp>
        <p:nvSpPr>
          <p:cNvPr id="11" name="Shape 9"/>
          <p:cNvSpPr/>
          <p:nvPr/>
        </p:nvSpPr>
        <p:spPr>
          <a:xfrm>
            <a:off x="1335024" y="5806440"/>
            <a:ext cx="310896" cy="310896"/>
          </a:xfrm>
          <a:prstGeom prst="rect">
            <a:avLst/>
          </a:prstGeom>
          <a:solidFill>
            <a:srgbClr val="2A2A2A"/>
          </a:solidFill>
          <a:ln/>
        </p:spPr>
      </p:sp>
      <p:sp>
        <p:nvSpPr>
          <p:cNvPr id="12" name="Text 10"/>
          <p:cNvSpPr/>
          <p:nvPr/>
        </p:nvSpPr>
        <p:spPr>
          <a:xfrm>
            <a:off x="566928" y="6355080"/>
            <a:ext cx="3017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777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Vedika Instruments Pvt. Ltd.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4315968" y="658368"/>
            <a:ext cx="7360920" cy="1022299"/>
          </a:xfrm>
          <a:prstGeom prst="rect">
            <a:avLst/>
          </a:prstGeom>
          <a:solidFill>
            <a:srgbClr val="FFFFFF"/>
          </a:solidFill>
          <a:ln w="12700">
            <a:solidFill>
              <a:srgbClr val="E6E6E6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4315968" y="658368"/>
            <a:ext cx="566928" cy="1022299"/>
          </a:xfrm>
          <a:prstGeom prst="rect">
            <a:avLst/>
          </a:prstGeom>
          <a:solidFill>
            <a:srgbClr val="FF6B00"/>
          </a:solidFill>
          <a:ln/>
        </p:spPr>
      </p:sp>
      <p:sp>
        <p:nvSpPr>
          <p:cNvPr id="15" name="Text 13"/>
          <p:cNvSpPr/>
          <p:nvPr/>
        </p:nvSpPr>
        <p:spPr>
          <a:xfrm>
            <a:off x="4315968" y="995782"/>
            <a:ext cx="56692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5093208" y="804672"/>
            <a:ext cx="63093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D0D0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EXISTING PLANT CAPACITY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5093208" y="1161288"/>
            <a:ext cx="6400800" cy="4005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3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1.5 MGD capacity at 22 hours, with 4 filter beds of 4.20 m × 3.05 m each.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4315968" y="1826971"/>
            <a:ext cx="7360920" cy="1022299"/>
          </a:xfrm>
          <a:prstGeom prst="rect">
            <a:avLst/>
          </a:prstGeom>
          <a:solidFill>
            <a:srgbClr val="FFFFFF"/>
          </a:solidFill>
          <a:ln w="12700">
            <a:solidFill>
              <a:srgbClr val="E6E6E6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4315968" y="1826971"/>
            <a:ext cx="566928" cy="1022299"/>
          </a:xfrm>
          <a:prstGeom prst="rect">
            <a:avLst/>
          </a:prstGeom>
          <a:solidFill>
            <a:srgbClr val="F0F0F0"/>
          </a:solidFill>
          <a:ln/>
        </p:spPr>
      </p:sp>
      <p:sp>
        <p:nvSpPr>
          <p:cNvPr id="20" name="Text 18"/>
          <p:cNvSpPr/>
          <p:nvPr/>
        </p:nvSpPr>
        <p:spPr>
          <a:xfrm>
            <a:off x="4315968" y="2164385"/>
            <a:ext cx="56692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9C9C9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5093208" y="1973275"/>
            <a:ext cx="63093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D0D0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NEW PLC ROOM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5093208" y="2329891"/>
            <a:ext cx="6400800" cy="4005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3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New PLC room proposed for centralised control of all valves and digital equipment.</a:t>
            </a:r>
            <a:endParaRPr lang="en-US" sz="1300" dirty="0"/>
          </a:p>
        </p:txBody>
      </p:sp>
      <p:sp>
        <p:nvSpPr>
          <p:cNvPr id="23" name="Shape 21"/>
          <p:cNvSpPr/>
          <p:nvPr/>
        </p:nvSpPr>
        <p:spPr>
          <a:xfrm>
            <a:off x="4315968" y="2995574"/>
            <a:ext cx="7360920" cy="1022299"/>
          </a:xfrm>
          <a:prstGeom prst="rect">
            <a:avLst/>
          </a:prstGeom>
          <a:solidFill>
            <a:srgbClr val="FFFFFF"/>
          </a:solidFill>
          <a:ln w="12700">
            <a:solidFill>
              <a:srgbClr val="E6E6E6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4315968" y="2995574"/>
            <a:ext cx="566928" cy="1022299"/>
          </a:xfrm>
          <a:prstGeom prst="rect">
            <a:avLst/>
          </a:prstGeom>
          <a:solidFill>
            <a:srgbClr val="F0F0F0"/>
          </a:solidFill>
          <a:ln/>
        </p:spPr>
      </p:sp>
      <p:sp>
        <p:nvSpPr>
          <p:cNvPr id="25" name="Text 23"/>
          <p:cNvSpPr/>
          <p:nvPr/>
        </p:nvSpPr>
        <p:spPr>
          <a:xfrm>
            <a:off x="4315968" y="3332988"/>
            <a:ext cx="56692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9C9C9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1500" dirty="0"/>
          </a:p>
        </p:txBody>
      </p:sp>
      <p:sp>
        <p:nvSpPr>
          <p:cNvPr id="26" name="Text 24"/>
          <p:cNvSpPr/>
          <p:nvPr/>
        </p:nvSpPr>
        <p:spPr>
          <a:xfrm>
            <a:off x="5093208" y="3141878"/>
            <a:ext cx="63093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D0D0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CLARIFLOCCULATORS</a:t>
            </a:r>
            <a:endParaRPr lang="en-US" sz="1500" dirty="0"/>
          </a:p>
        </p:txBody>
      </p:sp>
      <p:sp>
        <p:nvSpPr>
          <p:cNvPr id="27" name="Text 25"/>
          <p:cNvSpPr/>
          <p:nvPr/>
        </p:nvSpPr>
        <p:spPr>
          <a:xfrm>
            <a:off x="5093208" y="3498494"/>
            <a:ext cx="6400800" cy="4005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3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Two clariflocculators (1W + 1S) ahead of the filter house for proper water mixing.</a:t>
            </a:r>
            <a:endParaRPr lang="en-US" sz="1300" dirty="0"/>
          </a:p>
        </p:txBody>
      </p:sp>
      <p:sp>
        <p:nvSpPr>
          <p:cNvPr id="28" name="Shape 26"/>
          <p:cNvSpPr/>
          <p:nvPr/>
        </p:nvSpPr>
        <p:spPr>
          <a:xfrm>
            <a:off x="4315968" y="4164178"/>
            <a:ext cx="7360920" cy="1022299"/>
          </a:xfrm>
          <a:prstGeom prst="rect">
            <a:avLst/>
          </a:prstGeom>
          <a:solidFill>
            <a:srgbClr val="FFFFFF"/>
          </a:solidFill>
          <a:ln w="12700">
            <a:solidFill>
              <a:srgbClr val="E6E6E6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4315968" y="4164178"/>
            <a:ext cx="566928" cy="1022299"/>
          </a:xfrm>
          <a:prstGeom prst="rect">
            <a:avLst/>
          </a:prstGeom>
          <a:solidFill>
            <a:srgbClr val="F0F0F0"/>
          </a:solidFill>
          <a:ln/>
        </p:spPr>
      </p:sp>
      <p:sp>
        <p:nvSpPr>
          <p:cNvPr id="30" name="Text 28"/>
          <p:cNvSpPr/>
          <p:nvPr/>
        </p:nvSpPr>
        <p:spPr>
          <a:xfrm>
            <a:off x="4315968" y="4501591"/>
            <a:ext cx="56692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9C9C9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1500" dirty="0"/>
          </a:p>
        </p:txBody>
      </p:sp>
      <p:sp>
        <p:nvSpPr>
          <p:cNvPr id="31" name="Text 29"/>
          <p:cNvSpPr/>
          <p:nvPr/>
        </p:nvSpPr>
        <p:spPr>
          <a:xfrm>
            <a:off x="5093208" y="4310482"/>
            <a:ext cx="63093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D0D0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FILTRATION &amp; DOSING</a:t>
            </a:r>
            <a:endParaRPr lang="en-US" sz="1500" dirty="0"/>
          </a:p>
        </p:txBody>
      </p:sp>
      <p:sp>
        <p:nvSpPr>
          <p:cNvPr id="32" name="Text 30"/>
          <p:cNvSpPr/>
          <p:nvPr/>
        </p:nvSpPr>
        <p:spPr>
          <a:xfrm>
            <a:off x="5093208" y="4667098"/>
            <a:ext cx="6400800" cy="4005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3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Four sand filter beds purify water, then clear water is dosed with alum / PAC.</a:t>
            </a:r>
            <a:endParaRPr lang="en-US" sz="1300" dirty="0"/>
          </a:p>
        </p:txBody>
      </p:sp>
      <p:sp>
        <p:nvSpPr>
          <p:cNvPr id="33" name="Shape 31"/>
          <p:cNvSpPr/>
          <p:nvPr/>
        </p:nvSpPr>
        <p:spPr>
          <a:xfrm>
            <a:off x="4315968" y="5332781"/>
            <a:ext cx="7360920" cy="1022299"/>
          </a:xfrm>
          <a:prstGeom prst="rect">
            <a:avLst/>
          </a:prstGeom>
          <a:solidFill>
            <a:srgbClr val="FFFFFF"/>
          </a:solidFill>
          <a:ln w="12700">
            <a:solidFill>
              <a:srgbClr val="E6E6E6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4315968" y="5332781"/>
            <a:ext cx="566928" cy="1022299"/>
          </a:xfrm>
          <a:prstGeom prst="rect">
            <a:avLst/>
          </a:prstGeom>
          <a:solidFill>
            <a:srgbClr val="F0F0F0"/>
          </a:solidFill>
          <a:ln/>
        </p:spPr>
      </p:sp>
      <p:sp>
        <p:nvSpPr>
          <p:cNvPr id="35" name="Text 33"/>
          <p:cNvSpPr/>
          <p:nvPr/>
        </p:nvSpPr>
        <p:spPr>
          <a:xfrm>
            <a:off x="4315968" y="5670194"/>
            <a:ext cx="56692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9C9C9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</a:t>
            </a:r>
            <a:endParaRPr lang="en-US" sz="1500" dirty="0"/>
          </a:p>
        </p:txBody>
      </p:sp>
      <p:sp>
        <p:nvSpPr>
          <p:cNvPr id="36" name="Text 34"/>
          <p:cNvSpPr/>
          <p:nvPr/>
        </p:nvSpPr>
        <p:spPr>
          <a:xfrm>
            <a:off x="5093208" y="5479085"/>
            <a:ext cx="63093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D0D0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BACKWASH SYSTEM</a:t>
            </a:r>
            <a:endParaRPr lang="en-US" sz="1500" dirty="0"/>
          </a:p>
        </p:txBody>
      </p:sp>
      <p:sp>
        <p:nvSpPr>
          <p:cNvPr id="37" name="Text 35"/>
          <p:cNvSpPr/>
          <p:nvPr/>
        </p:nvSpPr>
        <p:spPr>
          <a:xfrm>
            <a:off x="5093208" y="5835701"/>
            <a:ext cx="6400800" cy="4005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3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Backwash tank with 4 blowers (2W + 2S) clears suspended solids from filter beds.</a:t>
            </a:r>
            <a:endParaRPr lang="en-US" sz="130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200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20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20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200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200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200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200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200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20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200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200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200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>
                      <p:stCondLst>
                        <p:cond delay="200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AFA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737360"/>
          </a:xfrm>
          <a:prstGeom prst="rect">
            <a:avLst/>
          </a:prstGeom>
          <a:solidFill>
            <a:srgbClr val="0D0D0D"/>
          </a:solidFill>
          <a:ln/>
        </p:spPr>
      </p:sp>
      <p:sp>
        <p:nvSpPr>
          <p:cNvPr id="3" name="Text 1"/>
          <p:cNvSpPr/>
          <p:nvPr/>
        </p:nvSpPr>
        <p:spPr>
          <a:xfrm>
            <a:off x="777240" y="384048"/>
            <a:ext cx="6400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FF6B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  /  WATER &amp; UTILITIES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777240" y="777240"/>
            <a:ext cx="10515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TUBEWELL AUTOMATION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795528" y="1920240"/>
            <a:ext cx="10607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Remote tubewell control with level sensing, pump protection and GSM connectivity.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749808" y="2487168"/>
            <a:ext cx="10661904" cy="3803904"/>
          </a:xfrm>
          <a:prstGeom prst="rect">
            <a:avLst/>
          </a:prstGeom>
          <a:solidFill>
            <a:srgbClr val="FFFFFF"/>
          </a:solidFill>
          <a:ln w="12700">
            <a:solidFill>
              <a:srgbClr val="E6E6E6"/>
            </a:solidFill>
            <a:prstDash val="solid"/>
          </a:ln>
        </p:spPr>
      </p:sp>
      <p:pic>
        <p:nvPicPr>
          <p:cNvPr id="7" name="Image 0" descr="media/image54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868680" y="2606040"/>
            <a:ext cx="10424160" cy="356616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777240" y="641908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8A8A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Vedika Instruments Pvt. Ltd.</a:t>
            </a:r>
            <a:endParaRPr lang="en-US" sz="115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200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20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20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200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200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200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AFA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737360"/>
          </a:xfrm>
          <a:prstGeom prst="rect">
            <a:avLst/>
          </a:prstGeom>
          <a:solidFill>
            <a:srgbClr val="0D0D0D"/>
          </a:solidFill>
          <a:ln/>
        </p:spPr>
      </p:sp>
      <p:sp>
        <p:nvSpPr>
          <p:cNvPr id="3" name="Text 1"/>
          <p:cNvSpPr/>
          <p:nvPr/>
        </p:nvSpPr>
        <p:spPr>
          <a:xfrm>
            <a:off x="777240" y="384048"/>
            <a:ext cx="6400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FF6B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  /  WATER &amp; UTILITIES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777240" y="777240"/>
            <a:ext cx="10515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TUBEWELL — SYSTEM OVERVIEW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795528" y="1920240"/>
            <a:ext cx="10607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Consolidated overview screen for multi-site tubewell monitoring and control.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749808" y="2487168"/>
            <a:ext cx="10661904" cy="3803904"/>
          </a:xfrm>
          <a:prstGeom prst="rect">
            <a:avLst/>
          </a:prstGeom>
          <a:solidFill>
            <a:srgbClr val="FFFFFF"/>
          </a:solidFill>
          <a:ln w="12700">
            <a:solidFill>
              <a:srgbClr val="E6E6E6"/>
            </a:solidFill>
            <a:prstDash val="solid"/>
          </a:ln>
        </p:spPr>
      </p:sp>
      <p:pic>
        <p:nvPicPr>
          <p:cNvPr id="7" name="Image 0" descr="media/image55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868680" y="2606040"/>
            <a:ext cx="10424160" cy="356616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777240" y="641908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8A8A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Vedika Instruments Pvt. Ltd.</a:t>
            </a:r>
            <a:endParaRPr lang="en-US" sz="115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200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20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20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200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200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200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AFA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737360"/>
          </a:xfrm>
          <a:prstGeom prst="rect">
            <a:avLst/>
          </a:prstGeom>
          <a:solidFill>
            <a:srgbClr val="0D0D0D"/>
          </a:solidFill>
          <a:ln/>
        </p:spPr>
      </p:sp>
      <p:sp>
        <p:nvSpPr>
          <p:cNvPr id="3" name="Text 1"/>
          <p:cNvSpPr/>
          <p:nvPr/>
        </p:nvSpPr>
        <p:spPr>
          <a:xfrm>
            <a:off x="777240" y="384048"/>
            <a:ext cx="6400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FF6B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07  /  WATER &amp; UTILITIES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777240" y="777240"/>
            <a:ext cx="10515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SCADA WEB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795528" y="1920240"/>
            <a:ext cx="10607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Browser-based SCADA access for monitoring and control from any location.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749808" y="2487168"/>
            <a:ext cx="10661904" cy="3803904"/>
          </a:xfrm>
          <a:prstGeom prst="rect">
            <a:avLst/>
          </a:prstGeom>
          <a:solidFill>
            <a:srgbClr val="FFFFFF"/>
          </a:solidFill>
          <a:ln w="12700">
            <a:solidFill>
              <a:srgbClr val="E6E6E6"/>
            </a:solidFill>
            <a:prstDash val="solid"/>
          </a:ln>
        </p:spPr>
      </p:sp>
      <p:pic>
        <p:nvPicPr>
          <p:cNvPr id="7" name="Image 0" descr="media/image56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868680" y="2606040"/>
            <a:ext cx="10424160" cy="356616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777240" y="641908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8A8A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Vedika Instruments Pvt. Ltd.</a:t>
            </a:r>
            <a:endParaRPr lang="en-US" sz="115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200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20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20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200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200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200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D0D0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7240" y="457200"/>
            <a:ext cx="1828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spc="200" kern="0" dirty="0">
                <a:solidFill>
                  <a:srgbClr val="FF6B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07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777240" y="868680"/>
            <a:ext cx="9601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HYDROLOGICAL INFORMATION SYSTEM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795528" y="1627632"/>
            <a:ext cx="9601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B3B3B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Three pillars that define a working HIS deployment.</a:t>
            </a:r>
            <a:endParaRPr lang="en-US" sz="1700" dirty="0"/>
          </a:p>
        </p:txBody>
      </p:sp>
      <p:sp>
        <p:nvSpPr>
          <p:cNvPr id="5" name="Shape 3"/>
          <p:cNvSpPr/>
          <p:nvPr/>
        </p:nvSpPr>
        <p:spPr>
          <a:xfrm>
            <a:off x="777240" y="2651760"/>
            <a:ext cx="3337560" cy="3246120"/>
          </a:xfrm>
          <a:prstGeom prst="rect">
            <a:avLst/>
          </a:prstGeom>
          <a:solidFill>
            <a:srgbClr val="1C1C1C"/>
          </a:solidFill>
          <a:ln/>
        </p:spPr>
      </p:sp>
      <p:sp>
        <p:nvSpPr>
          <p:cNvPr id="6" name="Shape 4"/>
          <p:cNvSpPr/>
          <p:nvPr/>
        </p:nvSpPr>
        <p:spPr>
          <a:xfrm>
            <a:off x="1051560" y="3017520"/>
            <a:ext cx="45720" cy="384048"/>
          </a:xfrm>
          <a:prstGeom prst="rect">
            <a:avLst/>
          </a:prstGeom>
          <a:solidFill>
            <a:srgbClr val="FF6B00"/>
          </a:solidFill>
          <a:ln/>
        </p:spPr>
      </p:sp>
      <p:sp>
        <p:nvSpPr>
          <p:cNvPr id="7" name="Text 5"/>
          <p:cNvSpPr/>
          <p:nvPr/>
        </p:nvSpPr>
        <p:spPr>
          <a:xfrm>
            <a:off x="1252728" y="2980944"/>
            <a:ext cx="2743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A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HYDROLOGICAL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069848" y="3657600"/>
            <a:ext cx="278892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50" dirty="0">
                <a:solidFill>
                  <a:srgbClr val="B3B3B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science of water in the hydrological cycle — its states, storages and fluxes across location, time and phase. Hygrometry provides the measurement discipline, grounded in repeatability and validation.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4434840" y="2651760"/>
            <a:ext cx="3337560" cy="3246120"/>
          </a:xfrm>
          <a:prstGeom prst="rect">
            <a:avLst/>
          </a:prstGeom>
          <a:solidFill>
            <a:srgbClr val="1C1C1C"/>
          </a:solidFill>
          <a:ln/>
        </p:spPr>
      </p:sp>
      <p:sp>
        <p:nvSpPr>
          <p:cNvPr id="10" name="Shape 8"/>
          <p:cNvSpPr/>
          <p:nvPr/>
        </p:nvSpPr>
        <p:spPr>
          <a:xfrm>
            <a:off x="4709160" y="3017520"/>
            <a:ext cx="45720" cy="384048"/>
          </a:xfrm>
          <a:prstGeom prst="rect">
            <a:avLst/>
          </a:prstGeom>
          <a:solidFill>
            <a:srgbClr val="FF6B00"/>
          </a:solidFill>
          <a:ln/>
        </p:spPr>
      </p:sp>
      <p:sp>
        <p:nvSpPr>
          <p:cNvPr id="11" name="Text 9"/>
          <p:cNvSpPr/>
          <p:nvPr/>
        </p:nvSpPr>
        <p:spPr>
          <a:xfrm>
            <a:off x="4910328" y="2980944"/>
            <a:ext cx="2743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A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INFORMATION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4727448" y="3657600"/>
            <a:ext cx="278892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50" dirty="0">
                <a:solidFill>
                  <a:srgbClr val="B3B3B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Reliability, availability and presentation are the three key features. Information is data manipulated and processed to carry meaning and purpose — it must serve a defined function.</a:t>
            </a:r>
            <a:endParaRPr lang="en-US" sz="1350" dirty="0"/>
          </a:p>
        </p:txBody>
      </p:sp>
      <p:sp>
        <p:nvSpPr>
          <p:cNvPr id="13" name="Shape 11"/>
          <p:cNvSpPr/>
          <p:nvPr/>
        </p:nvSpPr>
        <p:spPr>
          <a:xfrm>
            <a:off x="8092440" y="2651760"/>
            <a:ext cx="3337560" cy="3246120"/>
          </a:xfrm>
          <a:prstGeom prst="rect">
            <a:avLst/>
          </a:prstGeom>
          <a:solidFill>
            <a:srgbClr val="1C1C1C"/>
          </a:solidFill>
          <a:ln/>
        </p:spPr>
      </p:sp>
      <p:sp>
        <p:nvSpPr>
          <p:cNvPr id="14" name="Shape 12"/>
          <p:cNvSpPr/>
          <p:nvPr/>
        </p:nvSpPr>
        <p:spPr>
          <a:xfrm>
            <a:off x="8366760" y="3017520"/>
            <a:ext cx="45720" cy="384048"/>
          </a:xfrm>
          <a:prstGeom prst="rect">
            <a:avLst/>
          </a:prstGeom>
          <a:solidFill>
            <a:srgbClr val="FF6B00"/>
          </a:solidFill>
          <a:ln/>
        </p:spPr>
      </p:sp>
      <p:sp>
        <p:nvSpPr>
          <p:cNvPr id="15" name="Text 13"/>
          <p:cNvSpPr/>
          <p:nvPr/>
        </p:nvSpPr>
        <p:spPr>
          <a:xfrm>
            <a:off x="8567928" y="2980944"/>
            <a:ext cx="2743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A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SYSTEM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8385048" y="3657600"/>
            <a:ext cx="278892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50" dirty="0">
                <a:solidFill>
                  <a:srgbClr val="B3B3B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More than a data archive: a logical, structured system where data are collected, checked, stored, compared and combined to deliver information in a form suited to its users.</a:t>
            </a:r>
            <a:endParaRPr lang="en-US" sz="1350" dirty="0"/>
          </a:p>
        </p:txBody>
      </p:sp>
      <p:sp>
        <p:nvSpPr>
          <p:cNvPr id="17" name="Text 15"/>
          <p:cNvSpPr/>
          <p:nvPr/>
        </p:nvSpPr>
        <p:spPr>
          <a:xfrm>
            <a:off x="777240" y="6419088"/>
            <a:ext cx="5486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77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Vedika Instruments Pvt. Ltd.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5943600" y="6419088"/>
            <a:ext cx="546811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7777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www.vedikainstruments.com</a:t>
            </a:r>
            <a:endParaRPr lang="en-US" sz="120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200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20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20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200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200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200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200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200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20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200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200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200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>
                      <p:stCondLst>
                        <p:cond delay="200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AFA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2057400"/>
          </a:xfrm>
          <a:prstGeom prst="rect">
            <a:avLst/>
          </a:prstGeom>
          <a:solidFill>
            <a:srgbClr val="0D0D0D"/>
          </a:solidFill>
          <a:ln/>
        </p:spPr>
      </p:sp>
      <p:sp>
        <p:nvSpPr>
          <p:cNvPr id="3" name="Text 1"/>
          <p:cNvSpPr/>
          <p:nvPr/>
        </p:nvSpPr>
        <p:spPr>
          <a:xfrm>
            <a:off x="777240" y="411480"/>
            <a:ext cx="1828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spc="200" kern="0" dirty="0">
                <a:solidFill>
                  <a:srgbClr val="FF6B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08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777240" y="822960"/>
            <a:ext cx="9601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CANAL &amp; DAM AUTOMATION ARCHITECTURE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95528" y="1481328"/>
            <a:ext cx="10424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B3B3B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Field sensing to cloud SCADA — a complete monitoring chain.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658368" y="2560320"/>
            <a:ext cx="2651760" cy="3200400"/>
          </a:xfrm>
          <a:prstGeom prst="rect">
            <a:avLst/>
          </a:prstGeom>
          <a:solidFill>
            <a:srgbClr val="FFFFFF"/>
          </a:solidFill>
          <a:ln w="12700">
            <a:solidFill>
              <a:srgbClr val="E6E6E6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658368" y="2560320"/>
            <a:ext cx="2651760" cy="73152"/>
          </a:xfrm>
          <a:prstGeom prst="rect">
            <a:avLst/>
          </a:prstGeom>
          <a:solidFill>
            <a:srgbClr val="FF6B00"/>
          </a:solidFill>
          <a:ln/>
        </p:spPr>
      </p:sp>
      <p:sp>
        <p:nvSpPr>
          <p:cNvPr id="8" name="Text 6"/>
          <p:cNvSpPr/>
          <p:nvPr/>
        </p:nvSpPr>
        <p:spPr>
          <a:xfrm>
            <a:off x="914400" y="2926080"/>
            <a:ext cx="1097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6B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2600" dirty="0"/>
          </a:p>
        </p:txBody>
      </p:sp>
      <p:sp>
        <p:nvSpPr>
          <p:cNvPr id="9" name="Text 7"/>
          <p:cNvSpPr/>
          <p:nvPr/>
        </p:nvSpPr>
        <p:spPr>
          <a:xfrm>
            <a:off x="914400" y="3566160"/>
            <a:ext cx="2194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D0D0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FIELD SENSING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914400" y="4041648"/>
            <a:ext cx="219456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3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Gate position sensors and radar level sensors installed at canal, river and dam structures.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3255264" y="3886200"/>
            <a:ext cx="274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6B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›</a:t>
            </a:r>
            <a:endParaRPr lang="en-US" sz="2600" dirty="0"/>
          </a:p>
        </p:txBody>
      </p:sp>
      <p:sp>
        <p:nvSpPr>
          <p:cNvPr id="12" name="Shape 10"/>
          <p:cNvSpPr/>
          <p:nvPr/>
        </p:nvSpPr>
        <p:spPr>
          <a:xfrm>
            <a:off x="3520440" y="2560320"/>
            <a:ext cx="2651760" cy="3200400"/>
          </a:xfrm>
          <a:prstGeom prst="rect">
            <a:avLst/>
          </a:prstGeom>
          <a:solidFill>
            <a:srgbClr val="FFFFFF"/>
          </a:solidFill>
          <a:ln w="12700">
            <a:solidFill>
              <a:srgbClr val="E6E6E6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3520440" y="2560320"/>
            <a:ext cx="2651760" cy="73152"/>
          </a:xfrm>
          <a:prstGeom prst="rect">
            <a:avLst/>
          </a:prstGeom>
          <a:solidFill>
            <a:srgbClr val="FF6B00"/>
          </a:solidFill>
          <a:ln/>
        </p:spPr>
      </p:sp>
      <p:sp>
        <p:nvSpPr>
          <p:cNvPr id="14" name="Text 12"/>
          <p:cNvSpPr/>
          <p:nvPr/>
        </p:nvSpPr>
        <p:spPr>
          <a:xfrm>
            <a:off x="3776472" y="2926080"/>
            <a:ext cx="1097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6B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2600" dirty="0"/>
          </a:p>
        </p:txBody>
      </p:sp>
      <p:sp>
        <p:nvSpPr>
          <p:cNvPr id="15" name="Text 13"/>
          <p:cNvSpPr/>
          <p:nvPr/>
        </p:nvSpPr>
        <p:spPr>
          <a:xfrm>
            <a:off x="3776472" y="3566160"/>
            <a:ext cx="2194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D0D0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DATA ACQUISITION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3776472" y="4041648"/>
            <a:ext cx="219456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3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Data loggers and RTUs with GSM or PLC connectivity capture and transmit field values.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6117336" y="3886200"/>
            <a:ext cx="274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6B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›</a:t>
            </a:r>
            <a:endParaRPr lang="en-US" sz="2600" dirty="0"/>
          </a:p>
        </p:txBody>
      </p:sp>
      <p:sp>
        <p:nvSpPr>
          <p:cNvPr id="18" name="Shape 16"/>
          <p:cNvSpPr/>
          <p:nvPr/>
        </p:nvSpPr>
        <p:spPr>
          <a:xfrm>
            <a:off x="6382512" y="2560320"/>
            <a:ext cx="2651760" cy="3200400"/>
          </a:xfrm>
          <a:prstGeom prst="rect">
            <a:avLst/>
          </a:prstGeom>
          <a:solidFill>
            <a:srgbClr val="FFFFFF"/>
          </a:solidFill>
          <a:ln w="12700">
            <a:solidFill>
              <a:srgbClr val="E6E6E6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6382512" y="2560320"/>
            <a:ext cx="2651760" cy="73152"/>
          </a:xfrm>
          <a:prstGeom prst="rect">
            <a:avLst/>
          </a:prstGeom>
          <a:solidFill>
            <a:srgbClr val="FF6B00"/>
          </a:solidFill>
          <a:ln/>
        </p:spPr>
      </p:sp>
      <p:sp>
        <p:nvSpPr>
          <p:cNvPr id="20" name="Text 18"/>
          <p:cNvSpPr/>
          <p:nvPr/>
        </p:nvSpPr>
        <p:spPr>
          <a:xfrm>
            <a:off x="6638544" y="2926080"/>
            <a:ext cx="1097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6B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2600" dirty="0"/>
          </a:p>
        </p:txBody>
      </p:sp>
      <p:sp>
        <p:nvSpPr>
          <p:cNvPr id="21" name="Text 19"/>
          <p:cNvSpPr/>
          <p:nvPr/>
        </p:nvSpPr>
        <p:spPr>
          <a:xfrm>
            <a:off x="6638544" y="3566160"/>
            <a:ext cx="2194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D0D0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DATA CENTER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6638544" y="4041648"/>
            <a:ext cx="219456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3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Centralised aggregation, validation and archival of all incoming field data streams.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8979408" y="3886200"/>
            <a:ext cx="274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6B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›</a:t>
            </a:r>
            <a:endParaRPr lang="en-US" sz="2600" dirty="0"/>
          </a:p>
        </p:txBody>
      </p:sp>
      <p:sp>
        <p:nvSpPr>
          <p:cNvPr id="24" name="Shape 22"/>
          <p:cNvSpPr/>
          <p:nvPr/>
        </p:nvSpPr>
        <p:spPr>
          <a:xfrm>
            <a:off x="9244584" y="2560320"/>
            <a:ext cx="2651760" cy="3200400"/>
          </a:xfrm>
          <a:prstGeom prst="rect">
            <a:avLst/>
          </a:prstGeom>
          <a:solidFill>
            <a:srgbClr val="FFFFFF"/>
          </a:solidFill>
          <a:ln w="12700">
            <a:solidFill>
              <a:srgbClr val="E6E6E6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9244584" y="2560320"/>
            <a:ext cx="2651760" cy="73152"/>
          </a:xfrm>
          <a:prstGeom prst="rect">
            <a:avLst/>
          </a:prstGeom>
          <a:solidFill>
            <a:srgbClr val="FF6B00"/>
          </a:solidFill>
          <a:ln/>
        </p:spPr>
      </p:sp>
      <p:sp>
        <p:nvSpPr>
          <p:cNvPr id="26" name="Text 24"/>
          <p:cNvSpPr/>
          <p:nvPr/>
        </p:nvSpPr>
        <p:spPr>
          <a:xfrm>
            <a:off x="9500616" y="2926080"/>
            <a:ext cx="1097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6B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2600" dirty="0"/>
          </a:p>
        </p:txBody>
      </p:sp>
      <p:sp>
        <p:nvSpPr>
          <p:cNvPr id="27" name="Text 25"/>
          <p:cNvSpPr/>
          <p:nvPr/>
        </p:nvSpPr>
        <p:spPr>
          <a:xfrm>
            <a:off x="9500616" y="3566160"/>
            <a:ext cx="2194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D0D0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CLOUD SCADA</a:t>
            </a:r>
            <a:endParaRPr lang="en-US" sz="1500" dirty="0"/>
          </a:p>
        </p:txBody>
      </p:sp>
      <p:sp>
        <p:nvSpPr>
          <p:cNvPr id="28" name="Text 26"/>
          <p:cNvSpPr/>
          <p:nvPr/>
        </p:nvSpPr>
        <p:spPr>
          <a:xfrm>
            <a:off x="9500616" y="4041648"/>
            <a:ext cx="219456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3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SCADA system with cloud feature for remote visualisation, alarms and reporting.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777240" y="6419088"/>
            <a:ext cx="5486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A8A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Vedika Instruments Pvt. Ltd.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5943600" y="6419088"/>
            <a:ext cx="546811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8A8A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www.vedikainstruments.com</a:t>
            </a:r>
            <a:endParaRPr lang="en-US" sz="120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200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20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20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200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200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200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200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200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20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200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200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200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>
                      <p:stCondLst>
                        <p:cond delay="200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D0D0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media/image62.png">    </p:cNvPr>
          <p:cNvPicPr>
            <a:picLocks noChangeAspect="1"/>
          </p:cNvPicPr>
          <p:nvPr/>
        </p:nvPicPr>
        <p:blipFill>
          <a:blip r:embed="rId1">
            <a:alphaModFix amt="55000"/>
          </a:blip>
          <a:srcRect l="0" r="0" t="0" b="0"/>
          <a:stretch/>
        </p:blipFill>
        <p:spPr>
          <a:xfrm>
            <a:off x="6035040" y="0"/>
            <a:ext cx="6153912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309360" cy="6858000"/>
          </a:xfrm>
          <a:prstGeom prst="rect">
            <a:avLst/>
          </a:prstGeom>
          <a:solidFill>
            <a:srgbClr val="0D0D0D"/>
          </a:solidFill>
          <a:ln/>
        </p:spPr>
      </p:sp>
      <p:sp>
        <p:nvSpPr>
          <p:cNvPr id="4" name="Text 1"/>
          <p:cNvSpPr/>
          <p:nvPr/>
        </p:nvSpPr>
        <p:spPr>
          <a:xfrm>
            <a:off x="822960" y="1965960"/>
            <a:ext cx="20116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000" b="1" dirty="0">
                <a:solidFill>
                  <a:srgbClr val="FF6B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6000" dirty="0"/>
          </a:p>
        </p:txBody>
      </p:sp>
      <p:sp>
        <p:nvSpPr>
          <p:cNvPr id="5" name="Text 2"/>
          <p:cNvSpPr/>
          <p:nvPr/>
        </p:nvSpPr>
        <p:spPr>
          <a:xfrm>
            <a:off x="822960" y="3063240"/>
            <a:ext cx="51206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44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INDUSTRIAL IIoT</a:t>
            </a:r>
            <a:endParaRPr lang="en-US" sz="3800" dirty="0"/>
          </a:p>
          <a:p>
            <a:pPr indent="0" marL="0">
              <a:lnSpc>
                <a:spcPts val="44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&amp; INDUSTRY 4.0</a:t>
            </a:r>
            <a:endParaRPr lang="en-US" sz="3800" dirty="0"/>
          </a:p>
        </p:txBody>
      </p:sp>
      <p:sp>
        <p:nvSpPr>
          <p:cNvPr id="6" name="Shape 3"/>
          <p:cNvSpPr/>
          <p:nvPr/>
        </p:nvSpPr>
        <p:spPr>
          <a:xfrm>
            <a:off x="841248" y="4572000"/>
            <a:ext cx="1371600" cy="45720"/>
          </a:xfrm>
          <a:prstGeom prst="rect">
            <a:avLst/>
          </a:prstGeom>
          <a:solidFill>
            <a:srgbClr val="FF6B00"/>
          </a:solidFill>
          <a:ln/>
        </p:spPr>
      </p:sp>
      <p:sp>
        <p:nvSpPr>
          <p:cNvPr id="7" name="Text 4"/>
          <p:cNvSpPr/>
          <p:nvPr/>
        </p:nvSpPr>
        <p:spPr>
          <a:xfrm>
            <a:off x="822960" y="4892040"/>
            <a:ext cx="5029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600"/>
              </a:lnSpc>
              <a:buNone/>
            </a:pPr>
            <a:r>
              <a:rPr lang="en-US" sz="1700" dirty="0">
                <a:solidFill>
                  <a:srgbClr val="B3B3B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Cloud-connected energy, water, production and remote monitoring platforms.</a:t>
            </a:r>
            <a:endParaRPr lang="en-US" sz="170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200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20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20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200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200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4114800" cy="6858000"/>
          </a:xfrm>
          <a:prstGeom prst="rect">
            <a:avLst/>
          </a:prstGeom>
          <a:solidFill>
            <a:srgbClr val="0D0D0D"/>
          </a:solidFill>
          <a:ln/>
        </p:spPr>
      </p:sp>
      <p:sp>
        <p:nvSpPr>
          <p:cNvPr id="3" name="Text 1"/>
          <p:cNvSpPr/>
          <p:nvPr/>
        </p:nvSpPr>
        <p:spPr>
          <a:xfrm>
            <a:off x="594360" y="548640"/>
            <a:ext cx="1828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400" b="1" dirty="0">
                <a:solidFill>
                  <a:srgbClr val="FF6B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5400" dirty="0"/>
          </a:p>
        </p:txBody>
      </p:sp>
      <p:sp>
        <p:nvSpPr>
          <p:cNvPr id="4" name="Text 2"/>
          <p:cNvSpPr/>
          <p:nvPr/>
        </p:nvSpPr>
        <p:spPr>
          <a:xfrm>
            <a:off x="594360" y="1691640"/>
            <a:ext cx="320040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4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MARKETS</a:t>
            </a:r>
            <a:endParaRPr lang="en-US" sz="3400" dirty="0"/>
          </a:p>
          <a:p>
            <a:pPr indent="0" marL="0">
              <a:lnSpc>
                <a:spcPts val="4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SERVE</a:t>
            </a:r>
            <a:endParaRPr lang="en-US" sz="3400" dirty="0"/>
          </a:p>
        </p:txBody>
      </p:sp>
      <p:sp>
        <p:nvSpPr>
          <p:cNvPr id="5" name="Shape 3"/>
          <p:cNvSpPr/>
          <p:nvPr/>
        </p:nvSpPr>
        <p:spPr>
          <a:xfrm>
            <a:off x="612648" y="3429000"/>
            <a:ext cx="1280160" cy="45720"/>
          </a:xfrm>
          <a:prstGeom prst="rect">
            <a:avLst/>
          </a:prstGeom>
          <a:solidFill>
            <a:srgbClr val="FF6B00"/>
          </a:solidFill>
          <a:ln/>
        </p:spPr>
      </p:sp>
      <p:sp>
        <p:nvSpPr>
          <p:cNvPr id="6" name="Text 4"/>
          <p:cNvSpPr/>
          <p:nvPr/>
        </p:nvSpPr>
        <p:spPr>
          <a:xfrm>
            <a:off x="594360" y="3794760"/>
            <a:ext cx="310896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800"/>
              </a:lnSpc>
              <a:buNone/>
            </a:pPr>
            <a:r>
              <a:rPr lang="en-US" sz="1800" dirty="0">
                <a:solidFill>
                  <a:srgbClr val="B3B3B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Six core industry verticals where our engineering expertise delivers measurable results.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594360" y="6309360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77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Vedika Instruments Pvt. Ltd.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4663440" y="502920"/>
            <a:ext cx="6903720" cy="896112"/>
          </a:xfrm>
          <a:prstGeom prst="rect">
            <a:avLst/>
          </a:prstGeom>
          <a:solidFill>
            <a:srgbClr val="FFFFFF"/>
          </a:solidFill>
          <a:ln w="12700">
            <a:solidFill>
              <a:srgbClr val="E6E6E6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892040" y="749808"/>
            <a:ext cx="420624" cy="420624"/>
          </a:xfrm>
          <a:prstGeom prst="ellipse">
            <a:avLst/>
          </a:prstGeom>
          <a:solidFill>
            <a:srgbClr val="FF6B00"/>
          </a:solidFill>
          <a:ln/>
        </p:spPr>
      </p:sp>
      <p:sp>
        <p:nvSpPr>
          <p:cNvPr id="10" name="Text 8"/>
          <p:cNvSpPr/>
          <p:nvPr/>
        </p:nvSpPr>
        <p:spPr>
          <a:xfrm>
            <a:off x="4892040" y="777240"/>
            <a:ext cx="4206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5532120" y="612648"/>
            <a:ext cx="29260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D0D0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PHARMA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5532120" y="996696"/>
            <a:ext cx="58064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API formulation, batch tracking &amp; production management systems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4663440" y="1508760"/>
            <a:ext cx="6903720" cy="896112"/>
          </a:xfrm>
          <a:prstGeom prst="rect">
            <a:avLst/>
          </a:prstGeom>
          <a:solidFill>
            <a:srgbClr val="FFFFFF"/>
          </a:solidFill>
          <a:ln w="12700">
            <a:solidFill>
              <a:srgbClr val="E6E6E6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4892040" y="1755648"/>
            <a:ext cx="420624" cy="420624"/>
          </a:xfrm>
          <a:prstGeom prst="ellipse">
            <a:avLst/>
          </a:prstGeom>
          <a:solidFill>
            <a:srgbClr val="0D0D0D"/>
          </a:solidFill>
          <a:ln/>
        </p:spPr>
      </p:sp>
      <p:sp>
        <p:nvSpPr>
          <p:cNvPr id="15" name="Text 13"/>
          <p:cNvSpPr/>
          <p:nvPr/>
        </p:nvSpPr>
        <p:spPr>
          <a:xfrm>
            <a:off x="4892040" y="1783080"/>
            <a:ext cx="4206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5532120" y="1618488"/>
            <a:ext cx="29260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D0D0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AUTOMOTIVE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5532120" y="2002536"/>
            <a:ext cx="58064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Paint shop, assembly line, robotics &amp; machine vision systems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4663440" y="2514600"/>
            <a:ext cx="6903720" cy="896112"/>
          </a:xfrm>
          <a:prstGeom prst="rect">
            <a:avLst/>
          </a:prstGeom>
          <a:solidFill>
            <a:srgbClr val="FFFFFF"/>
          </a:solidFill>
          <a:ln w="12700">
            <a:solidFill>
              <a:srgbClr val="E6E6E6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4892040" y="2761488"/>
            <a:ext cx="420624" cy="420624"/>
          </a:xfrm>
          <a:prstGeom prst="ellipse">
            <a:avLst/>
          </a:prstGeom>
          <a:solidFill>
            <a:srgbClr val="FF6B00"/>
          </a:solidFill>
          <a:ln/>
        </p:spPr>
      </p:sp>
      <p:sp>
        <p:nvSpPr>
          <p:cNvPr id="20" name="Text 18"/>
          <p:cNvSpPr/>
          <p:nvPr/>
        </p:nvSpPr>
        <p:spPr>
          <a:xfrm>
            <a:off x="4892040" y="2788920"/>
            <a:ext cx="4206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5532120" y="2624328"/>
            <a:ext cx="29260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D0D0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FOOD &amp; BEVERAGE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5532120" y="3008376"/>
            <a:ext cx="58064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Dairy, sugar, chocolate &amp; cereal plant automation</a:t>
            </a:r>
            <a:endParaRPr lang="en-US" sz="1400" dirty="0"/>
          </a:p>
        </p:txBody>
      </p:sp>
      <p:sp>
        <p:nvSpPr>
          <p:cNvPr id="23" name="Shape 21"/>
          <p:cNvSpPr/>
          <p:nvPr/>
        </p:nvSpPr>
        <p:spPr>
          <a:xfrm>
            <a:off x="4663440" y="3520440"/>
            <a:ext cx="6903720" cy="896112"/>
          </a:xfrm>
          <a:prstGeom prst="rect">
            <a:avLst/>
          </a:prstGeom>
          <a:solidFill>
            <a:srgbClr val="FFFFFF"/>
          </a:solidFill>
          <a:ln w="12700">
            <a:solidFill>
              <a:srgbClr val="E6E6E6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4892040" y="3767328"/>
            <a:ext cx="420624" cy="420624"/>
          </a:xfrm>
          <a:prstGeom prst="ellipse">
            <a:avLst/>
          </a:prstGeom>
          <a:solidFill>
            <a:srgbClr val="0D0D0D"/>
          </a:solidFill>
          <a:ln/>
        </p:spPr>
      </p:sp>
      <p:sp>
        <p:nvSpPr>
          <p:cNvPr id="25" name="Text 23"/>
          <p:cNvSpPr/>
          <p:nvPr/>
        </p:nvSpPr>
        <p:spPr>
          <a:xfrm>
            <a:off x="4892040" y="3794760"/>
            <a:ext cx="4206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500" dirty="0"/>
          </a:p>
        </p:txBody>
      </p:sp>
      <p:sp>
        <p:nvSpPr>
          <p:cNvPr id="26" name="Text 24"/>
          <p:cNvSpPr/>
          <p:nvPr/>
        </p:nvSpPr>
        <p:spPr>
          <a:xfrm>
            <a:off x="5532120" y="3630168"/>
            <a:ext cx="29260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D0D0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POWER</a:t>
            </a:r>
            <a:endParaRPr lang="en-US" sz="1800" dirty="0"/>
          </a:p>
        </p:txBody>
      </p:sp>
      <p:sp>
        <p:nvSpPr>
          <p:cNvPr id="27" name="Text 25"/>
          <p:cNvSpPr/>
          <p:nvPr/>
        </p:nvSpPr>
        <p:spPr>
          <a:xfrm>
            <a:off x="5532120" y="4014216"/>
            <a:ext cx="58064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Substation control, energy monitoring &amp; load management</a:t>
            </a:r>
            <a:endParaRPr lang="en-US" sz="1400" dirty="0"/>
          </a:p>
        </p:txBody>
      </p:sp>
      <p:sp>
        <p:nvSpPr>
          <p:cNvPr id="28" name="Shape 26"/>
          <p:cNvSpPr/>
          <p:nvPr/>
        </p:nvSpPr>
        <p:spPr>
          <a:xfrm>
            <a:off x="4663440" y="4526280"/>
            <a:ext cx="6903720" cy="896112"/>
          </a:xfrm>
          <a:prstGeom prst="rect">
            <a:avLst/>
          </a:prstGeom>
          <a:solidFill>
            <a:srgbClr val="FFFFFF"/>
          </a:solidFill>
          <a:ln w="12700">
            <a:solidFill>
              <a:srgbClr val="E6E6E6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4892040" y="4773168"/>
            <a:ext cx="420624" cy="420624"/>
          </a:xfrm>
          <a:prstGeom prst="ellipse">
            <a:avLst/>
          </a:prstGeom>
          <a:solidFill>
            <a:srgbClr val="FF6B00"/>
          </a:solidFill>
          <a:ln/>
        </p:spPr>
      </p:sp>
      <p:sp>
        <p:nvSpPr>
          <p:cNvPr id="30" name="Text 28"/>
          <p:cNvSpPr/>
          <p:nvPr/>
        </p:nvSpPr>
        <p:spPr>
          <a:xfrm>
            <a:off x="4892040" y="4800600"/>
            <a:ext cx="4206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500" dirty="0"/>
          </a:p>
        </p:txBody>
      </p:sp>
      <p:sp>
        <p:nvSpPr>
          <p:cNvPr id="31" name="Text 29"/>
          <p:cNvSpPr/>
          <p:nvPr/>
        </p:nvSpPr>
        <p:spPr>
          <a:xfrm>
            <a:off x="5532120" y="4636008"/>
            <a:ext cx="29260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D0D0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UTILITIES</a:t>
            </a:r>
            <a:endParaRPr lang="en-US" sz="1800" dirty="0"/>
          </a:p>
        </p:txBody>
      </p:sp>
      <p:sp>
        <p:nvSpPr>
          <p:cNvPr id="32" name="Text 30"/>
          <p:cNvSpPr/>
          <p:nvPr/>
        </p:nvSpPr>
        <p:spPr>
          <a:xfrm>
            <a:off x="5532120" y="5020056"/>
            <a:ext cx="58064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WTP / STP, dam &amp; tubewell automation, water monitoring</a:t>
            </a:r>
            <a:endParaRPr lang="en-US" sz="1400" dirty="0"/>
          </a:p>
        </p:txBody>
      </p:sp>
      <p:sp>
        <p:nvSpPr>
          <p:cNvPr id="33" name="Shape 31"/>
          <p:cNvSpPr/>
          <p:nvPr/>
        </p:nvSpPr>
        <p:spPr>
          <a:xfrm>
            <a:off x="4663440" y="5532120"/>
            <a:ext cx="6903720" cy="896112"/>
          </a:xfrm>
          <a:prstGeom prst="rect">
            <a:avLst/>
          </a:prstGeom>
          <a:solidFill>
            <a:srgbClr val="FFFFFF"/>
          </a:solidFill>
          <a:ln w="12700">
            <a:solidFill>
              <a:srgbClr val="E6E6E6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4892040" y="5779008"/>
            <a:ext cx="420624" cy="420624"/>
          </a:xfrm>
          <a:prstGeom prst="ellipse">
            <a:avLst/>
          </a:prstGeom>
          <a:solidFill>
            <a:srgbClr val="0D0D0D"/>
          </a:solidFill>
          <a:ln/>
        </p:spPr>
      </p:sp>
      <p:sp>
        <p:nvSpPr>
          <p:cNvPr id="35" name="Text 33"/>
          <p:cNvSpPr/>
          <p:nvPr/>
        </p:nvSpPr>
        <p:spPr>
          <a:xfrm>
            <a:off x="4892040" y="5806440"/>
            <a:ext cx="4206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1500" dirty="0"/>
          </a:p>
        </p:txBody>
      </p:sp>
      <p:sp>
        <p:nvSpPr>
          <p:cNvPr id="36" name="Text 34"/>
          <p:cNvSpPr/>
          <p:nvPr/>
        </p:nvSpPr>
        <p:spPr>
          <a:xfrm>
            <a:off x="5532120" y="5641848"/>
            <a:ext cx="29260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D0D0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LOGISTICS</a:t>
            </a:r>
            <a:endParaRPr lang="en-US" sz="1800" dirty="0"/>
          </a:p>
        </p:txBody>
      </p:sp>
      <p:sp>
        <p:nvSpPr>
          <p:cNvPr id="37" name="Text 35"/>
          <p:cNvSpPr/>
          <p:nvPr/>
        </p:nvSpPr>
        <p:spPr>
          <a:xfrm>
            <a:off x="5532120" y="6025896"/>
            <a:ext cx="58064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Warehouse management, conveyors &amp; smart tracking systems</a:t>
            </a:r>
            <a:endParaRPr lang="en-US" sz="140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200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20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20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200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200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200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200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200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20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200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200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200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>
                      <p:stCondLst>
                        <p:cond delay="200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AFA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2057400"/>
          </a:xfrm>
          <a:prstGeom prst="rect">
            <a:avLst/>
          </a:prstGeom>
          <a:solidFill>
            <a:srgbClr val="0D0D0D"/>
          </a:solidFill>
          <a:ln/>
        </p:spPr>
      </p:sp>
      <p:sp>
        <p:nvSpPr>
          <p:cNvPr id="3" name="Text 1"/>
          <p:cNvSpPr/>
          <p:nvPr/>
        </p:nvSpPr>
        <p:spPr>
          <a:xfrm>
            <a:off x="777240" y="411480"/>
            <a:ext cx="1828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spc="200" kern="0" dirty="0">
                <a:solidFill>
                  <a:srgbClr val="FF6B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09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777240" y="822960"/>
            <a:ext cx="9601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SMART ENERGY MANAGEMENT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95528" y="1481328"/>
            <a:ext cx="10424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B3B3B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Reduce energy cost and carbon footprint through data visibility and automation.</a:t>
            </a:r>
            <a:endParaRPr lang="en-US" sz="1600" dirty="0"/>
          </a:p>
        </p:txBody>
      </p:sp>
      <p:pic>
        <p:nvPicPr>
          <p:cNvPr id="6" name="Image 0" descr="media/image62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6766560" y="2514600"/>
            <a:ext cx="4663440" cy="320040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85800" y="251460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FF6B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FEATURES</a:t>
            </a:r>
            <a:endParaRPr lang="en-US" sz="1300" dirty="0"/>
          </a:p>
        </p:txBody>
      </p:sp>
      <p:sp>
        <p:nvSpPr>
          <p:cNvPr id="8" name="Shape 5"/>
          <p:cNvSpPr/>
          <p:nvPr/>
        </p:nvSpPr>
        <p:spPr>
          <a:xfrm>
            <a:off x="658368" y="3017520"/>
            <a:ext cx="5669280" cy="420624"/>
          </a:xfrm>
          <a:prstGeom prst="rect">
            <a:avLst/>
          </a:prstGeom>
          <a:solidFill>
            <a:srgbClr val="FFFFFF"/>
          </a:solidFill>
          <a:ln w="12700">
            <a:solidFill>
              <a:srgbClr val="E6E6E6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68680" y="3163824"/>
            <a:ext cx="118872" cy="118872"/>
          </a:xfrm>
          <a:prstGeom prst="ellipse">
            <a:avLst/>
          </a:prstGeom>
          <a:solidFill>
            <a:srgbClr val="FF6B00"/>
          </a:solidFill>
          <a:ln/>
        </p:spPr>
      </p:sp>
      <p:sp>
        <p:nvSpPr>
          <p:cNvPr id="10" name="Text 7"/>
          <p:cNvSpPr/>
          <p:nvPr/>
        </p:nvSpPr>
        <p:spPr>
          <a:xfrm>
            <a:off x="1143000" y="3072384"/>
            <a:ext cx="50292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Trends &amp; forecasts</a:t>
            </a:r>
            <a:endParaRPr lang="en-US" sz="1400" dirty="0"/>
          </a:p>
        </p:txBody>
      </p:sp>
      <p:sp>
        <p:nvSpPr>
          <p:cNvPr id="11" name="Shape 8"/>
          <p:cNvSpPr/>
          <p:nvPr/>
        </p:nvSpPr>
        <p:spPr>
          <a:xfrm>
            <a:off x="658368" y="3529584"/>
            <a:ext cx="5669280" cy="420624"/>
          </a:xfrm>
          <a:prstGeom prst="rect">
            <a:avLst/>
          </a:prstGeom>
          <a:solidFill>
            <a:srgbClr val="FFFFFF"/>
          </a:solidFill>
          <a:ln w="12700">
            <a:solidFill>
              <a:srgbClr val="E6E6E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868680" y="3675888"/>
            <a:ext cx="118872" cy="118872"/>
          </a:xfrm>
          <a:prstGeom prst="ellipse">
            <a:avLst/>
          </a:prstGeom>
          <a:solidFill>
            <a:srgbClr val="FF6B00"/>
          </a:solidFill>
          <a:ln/>
        </p:spPr>
      </p:sp>
      <p:sp>
        <p:nvSpPr>
          <p:cNvPr id="13" name="Text 10"/>
          <p:cNvSpPr/>
          <p:nvPr/>
        </p:nvSpPr>
        <p:spPr>
          <a:xfrm>
            <a:off x="1143000" y="3584448"/>
            <a:ext cx="50292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Problem isolation</a:t>
            </a:r>
            <a:endParaRPr lang="en-US" sz="1400" dirty="0"/>
          </a:p>
        </p:txBody>
      </p:sp>
      <p:sp>
        <p:nvSpPr>
          <p:cNvPr id="14" name="Shape 11"/>
          <p:cNvSpPr/>
          <p:nvPr/>
        </p:nvSpPr>
        <p:spPr>
          <a:xfrm>
            <a:off x="658368" y="4041648"/>
            <a:ext cx="5669280" cy="420624"/>
          </a:xfrm>
          <a:prstGeom prst="rect">
            <a:avLst/>
          </a:prstGeom>
          <a:solidFill>
            <a:srgbClr val="FFFFFF"/>
          </a:solidFill>
          <a:ln w="12700">
            <a:solidFill>
              <a:srgbClr val="E6E6E6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868680" y="4187952"/>
            <a:ext cx="118872" cy="118872"/>
          </a:xfrm>
          <a:prstGeom prst="ellipse">
            <a:avLst/>
          </a:prstGeom>
          <a:solidFill>
            <a:srgbClr val="FF6B00"/>
          </a:solidFill>
          <a:ln/>
        </p:spPr>
      </p:sp>
      <p:sp>
        <p:nvSpPr>
          <p:cNvPr id="16" name="Text 13"/>
          <p:cNvSpPr/>
          <p:nvPr/>
        </p:nvSpPr>
        <p:spPr>
          <a:xfrm>
            <a:off x="1143000" y="4096512"/>
            <a:ext cx="50292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Performance benchmarking</a:t>
            </a:r>
            <a:endParaRPr lang="en-US" sz="1400" dirty="0"/>
          </a:p>
        </p:txBody>
      </p:sp>
      <p:sp>
        <p:nvSpPr>
          <p:cNvPr id="17" name="Shape 14"/>
          <p:cNvSpPr/>
          <p:nvPr/>
        </p:nvSpPr>
        <p:spPr>
          <a:xfrm>
            <a:off x="658368" y="4553712"/>
            <a:ext cx="5669280" cy="420624"/>
          </a:xfrm>
          <a:prstGeom prst="rect">
            <a:avLst/>
          </a:prstGeom>
          <a:solidFill>
            <a:srgbClr val="FFFFFF"/>
          </a:solidFill>
          <a:ln w="12700">
            <a:solidFill>
              <a:srgbClr val="E6E6E6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868680" y="4700016"/>
            <a:ext cx="118872" cy="118872"/>
          </a:xfrm>
          <a:prstGeom prst="ellipse">
            <a:avLst/>
          </a:prstGeom>
          <a:solidFill>
            <a:srgbClr val="FF6B00"/>
          </a:solidFill>
          <a:ln/>
        </p:spPr>
      </p:sp>
      <p:sp>
        <p:nvSpPr>
          <p:cNvPr id="19" name="Text 16"/>
          <p:cNvSpPr/>
          <p:nvPr/>
        </p:nvSpPr>
        <p:spPr>
          <a:xfrm>
            <a:off x="1143000" y="4608576"/>
            <a:ext cx="50292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Diagnostic reports</a:t>
            </a:r>
            <a:endParaRPr lang="en-US" sz="1400" dirty="0"/>
          </a:p>
        </p:txBody>
      </p:sp>
      <p:sp>
        <p:nvSpPr>
          <p:cNvPr id="20" name="Shape 17"/>
          <p:cNvSpPr/>
          <p:nvPr/>
        </p:nvSpPr>
        <p:spPr>
          <a:xfrm>
            <a:off x="658368" y="5065776"/>
            <a:ext cx="5669280" cy="420624"/>
          </a:xfrm>
          <a:prstGeom prst="rect">
            <a:avLst/>
          </a:prstGeom>
          <a:solidFill>
            <a:srgbClr val="FFFFFF"/>
          </a:solidFill>
          <a:ln w="12700">
            <a:solidFill>
              <a:srgbClr val="E6E6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868680" y="5212080"/>
            <a:ext cx="118872" cy="118872"/>
          </a:xfrm>
          <a:prstGeom prst="ellipse">
            <a:avLst/>
          </a:prstGeom>
          <a:solidFill>
            <a:srgbClr val="FF6B00"/>
          </a:solidFill>
          <a:ln/>
        </p:spPr>
      </p:sp>
      <p:sp>
        <p:nvSpPr>
          <p:cNvPr id="22" name="Text 19"/>
          <p:cNvSpPr/>
          <p:nvPr/>
        </p:nvSpPr>
        <p:spPr>
          <a:xfrm>
            <a:off x="1143000" y="5120640"/>
            <a:ext cx="50292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IT-OT integration</a:t>
            </a:r>
            <a:endParaRPr lang="en-US" sz="1400" dirty="0"/>
          </a:p>
        </p:txBody>
      </p:sp>
      <p:sp>
        <p:nvSpPr>
          <p:cNvPr id="23" name="Shape 20"/>
          <p:cNvSpPr/>
          <p:nvPr/>
        </p:nvSpPr>
        <p:spPr>
          <a:xfrm>
            <a:off x="658368" y="5577840"/>
            <a:ext cx="5669280" cy="420624"/>
          </a:xfrm>
          <a:prstGeom prst="rect">
            <a:avLst/>
          </a:prstGeom>
          <a:solidFill>
            <a:srgbClr val="FFFFFF"/>
          </a:solidFill>
          <a:ln w="12700">
            <a:solidFill>
              <a:srgbClr val="E6E6E6"/>
            </a:solidFill>
            <a:prstDash val="solid"/>
          </a:ln>
        </p:spPr>
      </p:sp>
      <p:sp>
        <p:nvSpPr>
          <p:cNvPr id="24" name="Shape 21"/>
          <p:cNvSpPr/>
          <p:nvPr/>
        </p:nvSpPr>
        <p:spPr>
          <a:xfrm>
            <a:off x="868680" y="5724144"/>
            <a:ext cx="118872" cy="118872"/>
          </a:xfrm>
          <a:prstGeom prst="ellipse">
            <a:avLst/>
          </a:prstGeom>
          <a:solidFill>
            <a:srgbClr val="FF6B00"/>
          </a:solidFill>
          <a:ln/>
        </p:spPr>
      </p:sp>
      <p:sp>
        <p:nvSpPr>
          <p:cNvPr id="25" name="Text 22"/>
          <p:cNvSpPr/>
          <p:nvPr/>
        </p:nvSpPr>
        <p:spPr>
          <a:xfrm>
            <a:off x="1143000" y="5632704"/>
            <a:ext cx="50292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Runtime optimisation</a:t>
            </a:r>
            <a:endParaRPr lang="en-US" sz="1400" dirty="0"/>
          </a:p>
        </p:txBody>
      </p:sp>
      <p:sp>
        <p:nvSpPr>
          <p:cNvPr id="26" name="Text 23"/>
          <p:cNvSpPr/>
          <p:nvPr/>
        </p:nvSpPr>
        <p:spPr>
          <a:xfrm>
            <a:off x="777240" y="6419088"/>
            <a:ext cx="5486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A8A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Vedika Instruments Pvt. Ltd.</a:t>
            </a:r>
            <a:endParaRPr lang="en-US" sz="1200" dirty="0"/>
          </a:p>
        </p:txBody>
      </p:sp>
      <p:sp>
        <p:nvSpPr>
          <p:cNvPr id="27" name="Text 24"/>
          <p:cNvSpPr/>
          <p:nvPr/>
        </p:nvSpPr>
        <p:spPr>
          <a:xfrm>
            <a:off x="5943600" y="6419088"/>
            <a:ext cx="546811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8A8A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www.vedikainstruments.com</a:t>
            </a:r>
            <a:endParaRPr lang="en-US" sz="120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200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20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20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200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200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200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200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200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20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200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200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200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>
                      <p:stCondLst>
                        <p:cond delay="200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AFA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2057400"/>
          </a:xfrm>
          <a:prstGeom prst="rect">
            <a:avLst/>
          </a:prstGeom>
          <a:solidFill>
            <a:srgbClr val="0D0D0D"/>
          </a:solidFill>
          <a:ln/>
        </p:spPr>
      </p:sp>
      <p:sp>
        <p:nvSpPr>
          <p:cNvPr id="3" name="Text 1"/>
          <p:cNvSpPr/>
          <p:nvPr/>
        </p:nvSpPr>
        <p:spPr>
          <a:xfrm>
            <a:off x="777240" y="411480"/>
            <a:ext cx="1828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spc="200" kern="0" dirty="0">
                <a:solidFill>
                  <a:srgbClr val="FF6B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777240" y="822960"/>
            <a:ext cx="9601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SMART WATER MANAGEMENT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95528" y="1481328"/>
            <a:ext cx="10424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B3B3B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Cloud monitoring of treatment plants, pumping stations, tanks and pipelines.</a:t>
            </a:r>
            <a:endParaRPr lang="en-US" sz="1600" dirty="0"/>
          </a:p>
        </p:txBody>
      </p:sp>
      <p:pic>
        <p:nvPicPr>
          <p:cNvPr id="6" name="Image 0" descr="media/image63.jpe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6766560" y="2514600"/>
            <a:ext cx="4663440" cy="320040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85800" y="251460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FF6B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FEATURES</a:t>
            </a:r>
            <a:endParaRPr lang="en-US" sz="1300" dirty="0"/>
          </a:p>
        </p:txBody>
      </p:sp>
      <p:sp>
        <p:nvSpPr>
          <p:cNvPr id="8" name="Shape 5"/>
          <p:cNvSpPr/>
          <p:nvPr/>
        </p:nvSpPr>
        <p:spPr>
          <a:xfrm>
            <a:off x="658368" y="3017520"/>
            <a:ext cx="5669280" cy="420624"/>
          </a:xfrm>
          <a:prstGeom prst="rect">
            <a:avLst/>
          </a:prstGeom>
          <a:solidFill>
            <a:srgbClr val="FFFFFF"/>
          </a:solidFill>
          <a:ln w="12700">
            <a:solidFill>
              <a:srgbClr val="E6E6E6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68680" y="3163824"/>
            <a:ext cx="118872" cy="118872"/>
          </a:xfrm>
          <a:prstGeom prst="ellipse">
            <a:avLst/>
          </a:prstGeom>
          <a:solidFill>
            <a:srgbClr val="FF6B00"/>
          </a:solidFill>
          <a:ln/>
        </p:spPr>
      </p:sp>
      <p:sp>
        <p:nvSpPr>
          <p:cNvPr id="10" name="Text 7"/>
          <p:cNvSpPr/>
          <p:nvPr/>
        </p:nvSpPr>
        <p:spPr>
          <a:xfrm>
            <a:off x="1143000" y="3072384"/>
            <a:ext cx="50292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Water supply analysis</a:t>
            </a:r>
            <a:endParaRPr lang="en-US" sz="1400" dirty="0"/>
          </a:p>
        </p:txBody>
      </p:sp>
      <p:sp>
        <p:nvSpPr>
          <p:cNvPr id="11" name="Shape 8"/>
          <p:cNvSpPr/>
          <p:nvPr/>
        </p:nvSpPr>
        <p:spPr>
          <a:xfrm>
            <a:off x="658368" y="3529584"/>
            <a:ext cx="5669280" cy="420624"/>
          </a:xfrm>
          <a:prstGeom prst="rect">
            <a:avLst/>
          </a:prstGeom>
          <a:solidFill>
            <a:srgbClr val="FFFFFF"/>
          </a:solidFill>
          <a:ln w="12700">
            <a:solidFill>
              <a:srgbClr val="E6E6E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868680" y="3675888"/>
            <a:ext cx="118872" cy="118872"/>
          </a:xfrm>
          <a:prstGeom prst="ellipse">
            <a:avLst/>
          </a:prstGeom>
          <a:solidFill>
            <a:srgbClr val="FF6B00"/>
          </a:solidFill>
          <a:ln/>
        </p:spPr>
      </p:sp>
      <p:sp>
        <p:nvSpPr>
          <p:cNvPr id="13" name="Text 10"/>
          <p:cNvSpPr/>
          <p:nvPr/>
        </p:nvSpPr>
        <p:spPr>
          <a:xfrm>
            <a:off x="1143000" y="3584448"/>
            <a:ext cx="50292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Storage management</a:t>
            </a:r>
            <a:endParaRPr lang="en-US" sz="1400" dirty="0"/>
          </a:p>
        </p:txBody>
      </p:sp>
      <p:sp>
        <p:nvSpPr>
          <p:cNvPr id="14" name="Shape 11"/>
          <p:cNvSpPr/>
          <p:nvPr/>
        </p:nvSpPr>
        <p:spPr>
          <a:xfrm>
            <a:off x="658368" y="4041648"/>
            <a:ext cx="5669280" cy="420624"/>
          </a:xfrm>
          <a:prstGeom prst="rect">
            <a:avLst/>
          </a:prstGeom>
          <a:solidFill>
            <a:srgbClr val="FFFFFF"/>
          </a:solidFill>
          <a:ln w="12700">
            <a:solidFill>
              <a:srgbClr val="E6E6E6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868680" y="4187952"/>
            <a:ext cx="118872" cy="118872"/>
          </a:xfrm>
          <a:prstGeom prst="ellipse">
            <a:avLst/>
          </a:prstGeom>
          <a:solidFill>
            <a:srgbClr val="FF6B00"/>
          </a:solidFill>
          <a:ln/>
        </p:spPr>
      </p:sp>
      <p:sp>
        <p:nvSpPr>
          <p:cNvPr id="16" name="Text 13"/>
          <p:cNvSpPr/>
          <p:nvPr/>
        </p:nvSpPr>
        <p:spPr>
          <a:xfrm>
            <a:off x="1143000" y="4096512"/>
            <a:ext cx="50292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Intelligent piping</a:t>
            </a:r>
            <a:endParaRPr lang="en-US" sz="1400" dirty="0"/>
          </a:p>
        </p:txBody>
      </p:sp>
      <p:sp>
        <p:nvSpPr>
          <p:cNvPr id="17" name="Shape 14"/>
          <p:cNvSpPr/>
          <p:nvPr/>
        </p:nvSpPr>
        <p:spPr>
          <a:xfrm>
            <a:off x="658368" y="4553712"/>
            <a:ext cx="5669280" cy="420624"/>
          </a:xfrm>
          <a:prstGeom prst="rect">
            <a:avLst/>
          </a:prstGeom>
          <a:solidFill>
            <a:srgbClr val="FFFFFF"/>
          </a:solidFill>
          <a:ln w="12700">
            <a:solidFill>
              <a:srgbClr val="E6E6E6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868680" y="4700016"/>
            <a:ext cx="118872" cy="118872"/>
          </a:xfrm>
          <a:prstGeom prst="ellipse">
            <a:avLst/>
          </a:prstGeom>
          <a:solidFill>
            <a:srgbClr val="FF6B00"/>
          </a:solidFill>
          <a:ln/>
        </p:spPr>
      </p:sp>
      <p:sp>
        <p:nvSpPr>
          <p:cNvPr id="19" name="Text 16"/>
          <p:cNvSpPr/>
          <p:nvPr/>
        </p:nvSpPr>
        <p:spPr>
          <a:xfrm>
            <a:off x="1143000" y="4608576"/>
            <a:ext cx="50292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Dynamic water balance</a:t>
            </a:r>
            <a:endParaRPr lang="en-US" sz="1400" dirty="0"/>
          </a:p>
        </p:txBody>
      </p:sp>
      <p:sp>
        <p:nvSpPr>
          <p:cNvPr id="20" name="Shape 17"/>
          <p:cNvSpPr/>
          <p:nvPr/>
        </p:nvSpPr>
        <p:spPr>
          <a:xfrm>
            <a:off x="658368" y="5065776"/>
            <a:ext cx="5669280" cy="420624"/>
          </a:xfrm>
          <a:prstGeom prst="rect">
            <a:avLst/>
          </a:prstGeom>
          <a:solidFill>
            <a:srgbClr val="FFFFFF"/>
          </a:solidFill>
          <a:ln w="12700">
            <a:solidFill>
              <a:srgbClr val="E6E6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868680" y="5212080"/>
            <a:ext cx="118872" cy="118872"/>
          </a:xfrm>
          <a:prstGeom prst="ellipse">
            <a:avLst/>
          </a:prstGeom>
          <a:solidFill>
            <a:srgbClr val="FF6B00"/>
          </a:solidFill>
          <a:ln/>
        </p:spPr>
      </p:sp>
      <p:sp>
        <p:nvSpPr>
          <p:cNvPr id="22" name="Text 19"/>
          <p:cNvSpPr/>
          <p:nvPr/>
        </p:nvSpPr>
        <p:spPr>
          <a:xfrm>
            <a:off x="1143000" y="5120640"/>
            <a:ext cx="50292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Automated metering</a:t>
            </a:r>
            <a:endParaRPr lang="en-US" sz="1400" dirty="0"/>
          </a:p>
        </p:txBody>
      </p:sp>
      <p:sp>
        <p:nvSpPr>
          <p:cNvPr id="23" name="Shape 20"/>
          <p:cNvSpPr/>
          <p:nvPr/>
        </p:nvSpPr>
        <p:spPr>
          <a:xfrm>
            <a:off x="658368" y="5577840"/>
            <a:ext cx="5669280" cy="420624"/>
          </a:xfrm>
          <a:prstGeom prst="rect">
            <a:avLst/>
          </a:prstGeom>
          <a:solidFill>
            <a:srgbClr val="FFFFFF"/>
          </a:solidFill>
          <a:ln w="12700">
            <a:solidFill>
              <a:srgbClr val="E6E6E6"/>
            </a:solidFill>
            <a:prstDash val="solid"/>
          </a:ln>
        </p:spPr>
      </p:sp>
      <p:sp>
        <p:nvSpPr>
          <p:cNvPr id="24" name="Shape 21"/>
          <p:cNvSpPr/>
          <p:nvPr/>
        </p:nvSpPr>
        <p:spPr>
          <a:xfrm>
            <a:off x="868680" y="5724144"/>
            <a:ext cx="118872" cy="118872"/>
          </a:xfrm>
          <a:prstGeom prst="ellipse">
            <a:avLst/>
          </a:prstGeom>
          <a:solidFill>
            <a:srgbClr val="FF6B00"/>
          </a:solidFill>
          <a:ln/>
        </p:spPr>
      </p:sp>
      <p:sp>
        <p:nvSpPr>
          <p:cNvPr id="25" name="Text 22"/>
          <p:cNvSpPr/>
          <p:nvPr/>
        </p:nvSpPr>
        <p:spPr>
          <a:xfrm>
            <a:off x="1143000" y="5632704"/>
            <a:ext cx="50292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WTP / STP / ETP digitisation</a:t>
            </a:r>
            <a:endParaRPr lang="en-US" sz="1400" dirty="0"/>
          </a:p>
        </p:txBody>
      </p:sp>
      <p:sp>
        <p:nvSpPr>
          <p:cNvPr id="26" name="Text 23"/>
          <p:cNvSpPr/>
          <p:nvPr/>
        </p:nvSpPr>
        <p:spPr>
          <a:xfrm>
            <a:off x="777240" y="6419088"/>
            <a:ext cx="5486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A8A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Vedika Instruments Pvt. Ltd.</a:t>
            </a:r>
            <a:endParaRPr lang="en-US" sz="1200" dirty="0"/>
          </a:p>
        </p:txBody>
      </p:sp>
      <p:sp>
        <p:nvSpPr>
          <p:cNvPr id="27" name="Text 24"/>
          <p:cNvSpPr/>
          <p:nvPr/>
        </p:nvSpPr>
        <p:spPr>
          <a:xfrm>
            <a:off x="5943600" y="6419088"/>
            <a:ext cx="546811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8A8A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www.vedikainstruments.com</a:t>
            </a:r>
            <a:endParaRPr lang="en-US" sz="120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200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20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20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200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200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200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200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200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20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200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200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200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>
                      <p:stCondLst>
                        <p:cond delay="200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AFA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2057400"/>
          </a:xfrm>
          <a:prstGeom prst="rect">
            <a:avLst/>
          </a:prstGeom>
          <a:solidFill>
            <a:srgbClr val="0D0D0D"/>
          </a:solidFill>
          <a:ln/>
        </p:spPr>
      </p:sp>
      <p:sp>
        <p:nvSpPr>
          <p:cNvPr id="3" name="Text 1"/>
          <p:cNvSpPr/>
          <p:nvPr/>
        </p:nvSpPr>
        <p:spPr>
          <a:xfrm>
            <a:off x="777240" y="411480"/>
            <a:ext cx="1828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spc="200" kern="0" dirty="0">
                <a:solidFill>
                  <a:srgbClr val="FF6B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777240" y="822960"/>
            <a:ext cx="9601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PRODUCTION MANAGEMENT SYSTEM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95528" y="1481328"/>
            <a:ext cx="10424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B3B3B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Analysis of production activity, resource deployment and safe information management.</a:t>
            </a:r>
            <a:endParaRPr lang="en-US" sz="1600" dirty="0"/>
          </a:p>
        </p:txBody>
      </p:sp>
      <p:pic>
        <p:nvPicPr>
          <p:cNvPr id="6" name="Image 0" descr="media/image64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6766560" y="2514600"/>
            <a:ext cx="4663440" cy="320040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85800" y="251460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FF6B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FEATURES</a:t>
            </a:r>
            <a:endParaRPr lang="en-US" sz="1300" dirty="0"/>
          </a:p>
        </p:txBody>
      </p:sp>
      <p:sp>
        <p:nvSpPr>
          <p:cNvPr id="8" name="Shape 5"/>
          <p:cNvSpPr/>
          <p:nvPr/>
        </p:nvSpPr>
        <p:spPr>
          <a:xfrm>
            <a:off x="658368" y="3017520"/>
            <a:ext cx="5669280" cy="420624"/>
          </a:xfrm>
          <a:prstGeom prst="rect">
            <a:avLst/>
          </a:prstGeom>
          <a:solidFill>
            <a:srgbClr val="FFFFFF"/>
          </a:solidFill>
          <a:ln w="12700">
            <a:solidFill>
              <a:srgbClr val="E6E6E6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68680" y="3163824"/>
            <a:ext cx="118872" cy="118872"/>
          </a:xfrm>
          <a:prstGeom prst="ellipse">
            <a:avLst/>
          </a:prstGeom>
          <a:solidFill>
            <a:srgbClr val="FF6B00"/>
          </a:solidFill>
          <a:ln/>
        </p:spPr>
      </p:sp>
      <p:sp>
        <p:nvSpPr>
          <p:cNvPr id="10" name="Text 7"/>
          <p:cNvSpPr/>
          <p:nvPr/>
        </p:nvSpPr>
        <p:spPr>
          <a:xfrm>
            <a:off x="1143000" y="3072384"/>
            <a:ext cx="50292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Real-time efficiency calculation</a:t>
            </a:r>
            <a:endParaRPr lang="en-US" sz="1400" dirty="0"/>
          </a:p>
        </p:txBody>
      </p:sp>
      <p:sp>
        <p:nvSpPr>
          <p:cNvPr id="11" name="Shape 8"/>
          <p:cNvSpPr/>
          <p:nvPr/>
        </p:nvSpPr>
        <p:spPr>
          <a:xfrm>
            <a:off x="658368" y="3529584"/>
            <a:ext cx="5669280" cy="420624"/>
          </a:xfrm>
          <a:prstGeom prst="rect">
            <a:avLst/>
          </a:prstGeom>
          <a:solidFill>
            <a:srgbClr val="FFFFFF"/>
          </a:solidFill>
          <a:ln w="12700">
            <a:solidFill>
              <a:srgbClr val="E6E6E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868680" y="3675888"/>
            <a:ext cx="118872" cy="118872"/>
          </a:xfrm>
          <a:prstGeom prst="ellipse">
            <a:avLst/>
          </a:prstGeom>
          <a:solidFill>
            <a:srgbClr val="FF6B00"/>
          </a:solidFill>
          <a:ln/>
        </p:spPr>
      </p:sp>
      <p:sp>
        <p:nvSpPr>
          <p:cNvPr id="13" name="Text 10"/>
          <p:cNvSpPr/>
          <p:nvPr/>
        </p:nvSpPr>
        <p:spPr>
          <a:xfrm>
            <a:off x="1143000" y="3584448"/>
            <a:ext cx="50292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Downtime analysis</a:t>
            </a:r>
            <a:endParaRPr lang="en-US" sz="1400" dirty="0"/>
          </a:p>
        </p:txBody>
      </p:sp>
      <p:sp>
        <p:nvSpPr>
          <p:cNvPr id="14" name="Shape 11"/>
          <p:cNvSpPr/>
          <p:nvPr/>
        </p:nvSpPr>
        <p:spPr>
          <a:xfrm>
            <a:off x="658368" y="4041648"/>
            <a:ext cx="5669280" cy="420624"/>
          </a:xfrm>
          <a:prstGeom prst="rect">
            <a:avLst/>
          </a:prstGeom>
          <a:solidFill>
            <a:srgbClr val="FFFFFF"/>
          </a:solidFill>
          <a:ln w="12700">
            <a:solidFill>
              <a:srgbClr val="E6E6E6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868680" y="4187952"/>
            <a:ext cx="118872" cy="118872"/>
          </a:xfrm>
          <a:prstGeom prst="ellipse">
            <a:avLst/>
          </a:prstGeom>
          <a:solidFill>
            <a:srgbClr val="FF6B00"/>
          </a:solidFill>
          <a:ln/>
        </p:spPr>
      </p:sp>
      <p:sp>
        <p:nvSpPr>
          <p:cNvPr id="16" name="Text 13"/>
          <p:cNvSpPr/>
          <p:nvPr/>
        </p:nvSpPr>
        <p:spPr>
          <a:xfrm>
            <a:off x="1143000" y="4096512"/>
            <a:ext cx="50292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High-speed production counter</a:t>
            </a:r>
            <a:endParaRPr lang="en-US" sz="1400" dirty="0"/>
          </a:p>
        </p:txBody>
      </p:sp>
      <p:sp>
        <p:nvSpPr>
          <p:cNvPr id="17" name="Shape 14"/>
          <p:cNvSpPr/>
          <p:nvPr/>
        </p:nvSpPr>
        <p:spPr>
          <a:xfrm>
            <a:off x="658368" y="4553712"/>
            <a:ext cx="5669280" cy="420624"/>
          </a:xfrm>
          <a:prstGeom prst="rect">
            <a:avLst/>
          </a:prstGeom>
          <a:solidFill>
            <a:srgbClr val="FFFFFF"/>
          </a:solidFill>
          <a:ln w="12700">
            <a:solidFill>
              <a:srgbClr val="E6E6E6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868680" y="4700016"/>
            <a:ext cx="118872" cy="118872"/>
          </a:xfrm>
          <a:prstGeom prst="ellipse">
            <a:avLst/>
          </a:prstGeom>
          <a:solidFill>
            <a:srgbClr val="FF6B00"/>
          </a:solidFill>
          <a:ln/>
        </p:spPr>
      </p:sp>
      <p:sp>
        <p:nvSpPr>
          <p:cNvPr id="19" name="Text 16"/>
          <p:cNvSpPr/>
          <p:nvPr/>
        </p:nvSpPr>
        <p:spPr>
          <a:xfrm>
            <a:off x="1143000" y="4608576"/>
            <a:ext cx="50292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Cloud-based monitoring</a:t>
            </a:r>
            <a:endParaRPr lang="en-US" sz="1400" dirty="0"/>
          </a:p>
        </p:txBody>
      </p:sp>
      <p:sp>
        <p:nvSpPr>
          <p:cNvPr id="20" name="Shape 17"/>
          <p:cNvSpPr/>
          <p:nvPr/>
        </p:nvSpPr>
        <p:spPr>
          <a:xfrm>
            <a:off x="658368" y="5065776"/>
            <a:ext cx="5669280" cy="420624"/>
          </a:xfrm>
          <a:prstGeom prst="rect">
            <a:avLst/>
          </a:prstGeom>
          <a:solidFill>
            <a:srgbClr val="FFFFFF"/>
          </a:solidFill>
          <a:ln w="12700">
            <a:solidFill>
              <a:srgbClr val="E6E6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868680" y="5212080"/>
            <a:ext cx="118872" cy="118872"/>
          </a:xfrm>
          <a:prstGeom prst="ellipse">
            <a:avLst/>
          </a:prstGeom>
          <a:solidFill>
            <a:srgbClr val="FF6B00"/>
          </a:solidFill>
          <a:ln/>
        </p:spPr>
      </p:sp>
      <p:sp>
        <p:nvSpPr>
          <p:cNvPr id="22" name="Text 19"/>
          <p:cNvSpPr/>
          <p:nvPr/>
        </p:nvSpPr>
        <p:spPr>
          <a:xfrm>
            <a:off x="1143000" y="5120640"/>
            <a:ext cx="50292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Report generation</a:t>
            </a:r>
            <a:endParaRPr lang="en-US" sz="1400" dirty="0"/>
          </a:p>
        </p:txBody>
      </p:sp>
      <p:sp>
        <p:nvSpPr>
          <p:cNvPr id="23" name="Text 20"/>
          <p:cNvSpPr/>
          <p:nvPr/>
        </p:nvSpPr>
        <p:spPr>
          <a:xfrm>
            <a:off x="777240" y="6419088"/>
            <a:ext cx="5486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A8A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Vedika Instruments Pvt. Ltd.</a:t>
            </a:r>
            <a:endParaRPr lang="en-US" sz="1200" dirty="0"/>
          </a:p>
        </p:txBody>
      </p:sp>
      <p:sp>
        <p:nvSpPr>
          <p:cNvPr id="24" name="Text 21"/>
          <p:cNvSpPr/>
          <p:nvPr/>
        </p:nvSpPr>
        <p:spPr>
          <a:xfrm>
            <a:off x="5943600" y="6419088"/>
            <a:ext cx="546811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8A8A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www.vedikainstruments.com</a:t>
            </a:r>
            <a:endParaRPr lang="en-US" sz="120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200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20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20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200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200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200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200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200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20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200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200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200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>
                      <p:stCondLst>
                        <p:cond delay="200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AFA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2057400"/>
          </a:xfrm>
          <a:prstGeom prst="rect">
            <a:avLst/>
          </a:prstGeom>
          <a:solidFill>
            <a:srgbClr val="0D0D0D"/>
          </a:solidFill>
          <a:ln/>
        </p:spPr>
      </p:sp>
      <p:sp>
        <p:nvSpPr>
          <p:cNvPr id="3" name="Text 1"/>
          <p:cNvSpPr/>
          <p:nvPr/>
        </p:nvSpPr>
        <p:spPr>
          <a:xfrm>
            <a:off x="777240" y="411480"/>
            <a:ext cx="1828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spc="200" kern="0" dirty="0">
                <a:solidFill>
                  <a:srgbClr val="FF6B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777240" y="822960"/>
            <a:ext cx="9601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REMOTE MONITORING &amp; DATA LOGGING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95528" y="1481328"/>
            <a:ext cx="10424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B3B3B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Remote monitoring, central data logging and downtime analysis to Industry 4.0.</a:t>
            </a:r>
            <a:endParaRPr lang="en-US" sz="1600" dirty="0"/>
          </a:p>
        </p:txBody>
      </p:sp>
      <p:pic>
        <p:nvPicPr>
          <p:cNvPr id="6" name="Image 0" descr="media/image65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6766560" y="2514600"/>
            <a:ext cx="4663440" cy="320040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85800" y="251460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FF6B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FEATURES</a:t>
            </a:r>
            <a:endParaRPr lang="en-US" sz="1300" dirty="0"/>
          </a:p>
        </p:txBody>
      </p:sp>
      <p:sp>
        <p:nvSpPr>
          <p:cNvPr id="8" name="Shape 5"/>
          <p:cNvSpPr/>
          <p:nvPr/>
        </p:nvSpPr>
        <p:spPr>
          <a:xfrm>
            <a:off x="658368" y="3017520"/>
            <a:ext cx="5669280" cy="420624"/>
          </a:xfrm>
          <a:prstGeom prst="rect">
            <a:avLst/>
          </a:prstGeom>
          <a:solidFill>
            <a:srgbClr val="FFFFFF"/>
          </a:solidFill>
          <a:ln w="12700">
            <a:solidFill>
              <a:srgbClr val="E6E6E6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68680" y="3163824"/>
            <a:ext cx="118872" cy="118872"/>
          </a:xfrm>
          <a:prstGeom prst="ellipse">
            <a:avLst/>
          </a:prstGeom>
          <a:solidFill>
            <a:srgbClr val="FF6B00"/>
          </a:solidFill>
          <a:ln/>
        </p:spPr>
      </p:sp>
      <p:sp>
        <p:nvSpPr>
          <p:cNvPr id="10" name="Text 7"/>
          <p:cNvSpPr/>
          <p:nvPr/>
        </p:nvSpPr>
        <p:spPr>
          <a:xfrm>
            <a:off x="1143000" y="3072384"/>
            <a:ext cx="50292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Temperature &amp; humidity logging</a:t>
            </a:r>
            <a:endParaRPr lang="en-US" sz="1400" dirty="0"/>
          </a:p>
        </p:txBody>
      </p:sp>
      <p:sp>
        <p:nvSpPr>
          <p:cNvPr id="11" name="Shape 8"/>
          <p:cNvSpPr/>
          <p:nvPr/>
        </p:nvSpPr>
        <p:spPr>
          <a:xfrm>
            <a:off x="658368" y="3529584"/>
            <a:ext cx="5669280" cy="420624"/>
          </a:xfrm>
          <a:prstGeom prst="rect">
            <a:avLst/>
          </a:prstGeom>
          <a:solidFill>
            <a:srgbClr val="FFFFFF"/>
          </a:solidFill>
          <a:ln w="12700">
            <a:solidFill>
              <a:srgbClr val="E6E6E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868680" y="3675888"/>
            <a:ext cx="118872" cy="118872"/>
          </a:xfrm>
          <a:prstGeom prst="ellipse">
            <a:avLst/>
          </a:prstGeom>
          <a:solidFill>
            <a:srgbClr val="FF6B00"/>
          </a:solidFill>
          <a:ln/>
        </p:spPr>
      </p:sp>
      <p:sp>
        <p:nvSpPr>
          <p:cNvPr id="13" name="Text 10"/>
          <p:cNvSpPr/>
          <p:nvPr/>
        </p:nvSpPr>
        <p:spPr>
          <a:xfrm>
            <a:off x="1143000" y="3584448"/>
            <a:ext cx="50292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Pressure &amp; vibration loggers</a:t>
            </a:r>
            <a:endParaRPr lang="en-US" sz="1400" dirty="0"/>
          </a:p>
        </p:txBody>
      </p:sp>
      <p:sp>
        <p:nvSpPr>
          <p:cNvPr id="14" name="Shape 11"/>
          <p:cNvSpPr/>
          <p:nvPr/>
        </p:nvSpPr>
        <p:spPr>
          <a:xfrm>
            <a:off x="658368" y="4041648"/>
            <a:ext cx="5669280" cy="420624"/>
          </a:xfrm>
          <a:prstGeom prst="rect">
            <a:avLst/>
          </a:prstGeom>
          <a:solidFill>
            <a:srgbClr val="FFFFFF"/>
          </a:solidFill>
          <a:ln w="12700">
            <a:solidFill>
              <a:srgbClr val="E6E6E6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868680" y="4187952"/>
            <a:ext cx="118872" cy="118872"/>
          </a:xfrm>
          <a:prstGeom prst="ellipse">
            <a:avLst/>
          </a:prstGeom>
          <a:solidFill>
            <a:srgbClr val="FF6B00"/>
          </a:solidFill>
          <a:ln/>
        </p:spPr>
      </p:sp>
      <p:sp>
        <p:nvSpPr>
          <p:cNvPr id="16" name="Text 13"/>
          <p:cNvSpPr/>
          <p:nvPr/>
        </p:nvSpPr>
        <p:spPr>
          <a:xfrm>
            <a:off x="1143000" y="4096512"/>
            <a:ext cx="50292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Air &amp; water quality logging</a:t>
            </a:r>
            <a:endParaRPr lang="en-US" sz="1400" dirty="0"/>
          </a:p>
        </p:txBody>
      </p:sp>
      <p:sp>
        <p:nvSpPr>
          <p:cNvPr id="17" name="Shape 14"/>
          <p:cNvSpPr/>
          <p:nvPr/>
        </p:nvSpPr>
        <p:spPr>
          <a:xfrm>
            <a:off x="658368" y="4553712"/>
            <a:ext cx="5669280" cy="420624"/>
          </a:xfrm>
          <a:prstGeom prst="rect">
            <a:avLst/>
          </a:prstGeom>
          <a:solidFill>
            <a:srgbClr val="FFFFFF"/>
          </a:solidFill>
          <a:ln w="12700">
            <a:solidFill>
              <a:srgbClr val="E6E6E6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868680" y="4700016"/>
            <a:ext cx="118872" cy="118872"/>
          </a:xfrm>
          <a:prstGeom prst="ellipse">
            <a:avLst/>
          </a:prstGeom>
          <a:solidFill>
            <a:srgbClr val="FF6B00"/>
          </a:solidFill>
          <a:ln/>
        </p:spPr>
      </p:sp>
      <p:sp>
        <p:nvSpPr>
          <p:cNvPr id="19" name="Text 16"/>
          <p:cNvSpPr/>
          <p:nvPr/>
        </p:nvSpPr>
        <p:spPr>
          <a:xfrm>
            <a:off x="1143000" y="4608576"/>
            <a:ext cx="50292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GSM / GPS integration</a:t>
            </a:r>
            <a:endParaRPr lang="en-US" sz="1400" dirty="0"/>
          </a:p>
        </p:txBody>
      </p:sp>
      <p:sp>
        <p:nvSpPr>
          <p:cNvPr id="20" name="Shape 17"/>
          <p:cNvSpPr/>
          <p:nvPr/>
        </p:nvSpPr>
        <p:spPr>
          <a:xfrm>
            <a:off x="658368" y="5065776"/>
            <a:ext cx="5669280" cy="420624"/>
          </a:xfrm>
          <a:prstGeom prst="rect">
            <a:avLst/>
          </a:prstGeom>
          <a:solidFill>
            <a:srgbClr val="FFFFFF"/>
          </a:solidFill>
          <a:ln w="12700">
            <a:solidFill>
              <a:srgbClr val="E6E6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868680" y="5212080"/>
            <a:ext cx="118872" cy="118872"/>
          </a:xfrm>
          <a:prstGeom prst="ellipse">
            <a:avLst/>
          </a:prstGeom>
          <a:solidFill>
            <a:srgbClr val="FF6B00"/>
          </a:solidFill>
          <a:ln/>
        </p:spPr>
      </p:sp>
      <p:sp>
        <p:nvSpPr>
          <p:cNvPr id="22" name="Text 19"/>
          <p:cNvSpPr/>
          <p:nvPr/>
        </p:nvSpPr>
        <p:spPr>
          <a:xfrm>
            <a:off x="1143000" y="5120640"/>
            <a:ext cx="50292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Critical alarm generation</a:t>
            </a:r>
            <a:endParaRPr lang="en-US" sz="1400" dirty="0"/>
          </a:p>
        </p:txBody>
      </p:sp>
      <p:sp>
        <p:nvSpPr>
          <p:cNvPr id="23" name="Text 20"/>
          <p:cNvSpPr/>
          <p:nvPr/>
        </p:nvSpPr>
        <p:spPr>
          <a:xfrm>
            <a:off x="777240" y="6419088"/>
            <a:ext cx="5486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A8A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Vedika Instruments Pvt. Ltd.</a:t>
            </a:r>
            <a:endParaRPr lang="en-US" sz="1200" dirty="0"/>
          </a:p>
        </p:txBody>
      </p:sp>
      <p:sp>
        <p:nvSpPr>
          <p:cNvPr id="24" name="Text 21"/>
          <p:cNvSpPr/>
          <p:nvPr/>
        </p:nvSpPr>
        <p:spPr>
          <a:xfrm>
            <a:off x="5943600" y="6419088"/>
            <a:ext cx="546811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8A8A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www.vedikainstruments.com</a:t>
            </a:r>
            <a:endParaRPr lang="en-US" sz="120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200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20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20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200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200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200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200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200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20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200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200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200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>
                      <p:stCondLst>
                        <p:cond delay="200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D0D0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media/image67.jpeg">    </p:cNvPr>
          <p:cNvPicPr>
            <a:picLocks noChangeAspect="1"/>
          </p:cNvPicPr>
          <p:nvPr/>
        </p:nvPicPr>
        <p:blipFill>
          <a:blip r:embed="rId1">
            <a:alphaModFix amt="55000"/>
          </a:blip>
          <a:srcRect l="0" r="0" t="0" b="0"/>
          <a:stretch/>
        </p:blipFill>
        <p:spPr>
          <a:xfrm>
            <a:off x="6035040" y="0"/>
            <a:ext cx="6153912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309360" cy="6858000"/>
          </a:xfrm>
          <a:prstGeom prst="rect">
            <a:avLst/>
          </a:prstGeom>
          <a:solidFill>
            <a:srgbClr val="0D0D0D"/>
          </a:solidFill>
          <a:ln/>
        </p:spPr>
      </p:sp>
      <p:sp>
        <p:nvSpPr>
          <p:cNvPr id="4" name="Text 1"/>
          <p:cNvSpPr/>
          <p:nvPr/>
        </p:nvSpPr>
        <p:spPr>
          <a:xfrm>
            <a:off x="822960" y="1965960"/>
            <a:ext cx="20116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000" b="1" dirty="0">
                <a:solidFill>
                  <a:srgbClr val="FF6B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6000" dirty="0"/>
          </a:p>
        </p:txBody>
      </p:sp>
      <p:sp>
        <p:nvSpPr>
          <p:cNvPr id="5" name="Text 2"/>
          <p:cNvSpPr/>
          <p:nvPr/>
        </p:nvSpPr>
        <p:spPr>
          <a:xfrm>
            <a:off x="822960" y="3063240"/>
            <a:ext cx="51206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44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PANEL INTEGRATION</a:t>
            </a:r>
            <a:endParaRPr lang="en-US" sz="3800" dirty="0"/>
          </a:p>
          <a:p>
            <a:pPr indent="0" marL="0">
              <a:lnSpc>
                <a:spcPts val="44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&amp; ENGINEERING</a:t>
            </a:r>
            <a:endParaRPr lang="en-US" sz="3800" dirty="0"/>
          </a:p>
        </p:txBody>
      </p:sp>
      <p:sp>
        <p:nvSpPr>
          <p:cNvPr id="6" name="Shape 3"/>
          <p:cNvSpPr/>
          <p:nvPr/>
        </p:nvSpPr>
        <p:spPr>
          <a:xfrm>
            <a:off x="841248" y="4572000"/>
            <a:ext cx="1371600" cy="45720"/>
          </a:xfrm>
          <a:prstGeom prst="rect">
            <a:avLst/>
          </a:prstGeom>
          <a:solidFill>
            <a:srgbClr val="FF6B00"/>
          </a:solidFill>
          <a:ln/>
        </p:spPr>
      </p:sp>
      <p:sp>
        <p:nvSpPr>
          <p:cNvPr id="7" name="Text 4"/>
          <p:cNvSpPr/>
          <p:nvPr/>
        </p:nvSpPr>
        <p:spPr>
          <a:xfrm>
            <a:off x="822960" y="4892040"/>
            <a:ext cx="5029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600"/>
              </a:lnSpc>
              <a:buNone/>
            </a:pPr>
            <a:r>
              <a:rPr lang="en-US" sz="1700" dirty="0">
                <a:solidFill>
                  <a:srgbClr val="B3B3B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In-house manufacture of PLC, MCC, PCC, APFC, VFD panels and distribution boxes.</a:t>
            </a:r>
            <a:endParaRPr lang="en-US" sz="170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200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20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20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200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200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D0D0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7240" y="457200"/>
            <a:ext cx="1828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spc="200" kern="0" dirty="0">
                <a:solidFill>
                  <a:srgbClr val="FF6B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777240" y="868680"/>
            <a:ext cx="9601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CONTROL PANEL CAPABILITY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795528" y="1627632"/>
            <a:ext cx="9601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B3B3B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Complete design, assembly and quality control under one roof.</a:t>
            </a:r>
            <a:endParaRPr lang="en-US" sz="1700" dirty="0"/>
          </a:p>
        </p:txBody>
      </p:sp>
      <p:sp>
        <p:nvSpPr>
          <p:cNvPr id="5" name="Shape 3"/>
          <p:cNvSpPr/>
          <p:nvPr/>
        </p:nvSpPr>
        <p:spPr>
          <a:xfrm>
            <a:off x="777240" y="2606040"/>
            <a:ext cx="3337560" cy="731520"/>
          </a:xfrm>
          <a:prstGeom prst="rect">
            <a:avLst/>
          </a:prstGeom>
          <a:solidFill>
            <a:srgbClr val="1C1C1C"/>
          </a:solidFill>
          <a:ln/>
        </p:spPr>
      </p:sp>
      <p:sp>
        <p:nvSpPr>
          <p:cNvPr id="6" name="Shape 4"/>
          <p:cNvSpPr/>
          <p:nvPr/>
        </p:nvSpPr>
        <p:spPr>
          <a:xfrm>
            <a:off x="1005840" y="2907792"/>
            <a:ext cx="128016" cy="128016"/>
          </a:xfrm>
          <a:prstGeom prst="ellipse">
            <a:avLst/>
          </a:prstGeom>
          <a:solidFill>
            <a:srgbClr val="FF6B00"/>
          </a:solidFill>
          <a:ln/>
        </p:spPr>
      </p:sp>
      <p:sp>
        <p:nvSpPr>
          <p:cNvPr id="7" name="Text 5"/>
          <p:cNvSpPr/>
          <p:nvPr/>
        </p:nvSpPr>
        <p:spPr>
          <a:xfrm>
            <a:off x="1280160" y="2788920"/>
            <a:ext cx="2697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Complete design &amp; assembly capability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4434840" y="2606040"/>
            <a:ext cx="3337560" cy="731520"/>
          </a:xfrm>
          <a:prstGeom prst="rect">
            <a:avLst/>
          </a:prstGeom>
          <a:solidFill>
            <a:srgbClr val="1C1C1C"/>
          </a:solidFill>
          <a:ln/>
        </p:spPr>
      </p:sp>
      <p:sp>
        <p:nvSpPr>
          <p:cNvPr id="9" name="Shape 7"/>
          <p:cNvSpPr/>
          <p:nvPr/>
        </p:nvSpPr>
        <p:spPr>
          <a:xfrm>
            <a:off x="4663440" y="2907792"/>
            <a:ext cx="128016" cy="128016"/>
          </a:xfrm>
          <a:prstGeom prst="ellipse">
            <a:avLst/>
          </a:prstGeom>
          <a:solidFill>
            <a:srgbClr val="FF6B00"/>
          </a:solidFill>
          <a:ln/>
        </p:spPr>
      </p:sp>
      <p:sp>
        <p:nvSpPr>
          <p:cNvPr id="10" name="Text 8"/>
          <p:cNvSpPr/>
          <p:nvPr/>
        </p:nvSpPr>
        <p:spPr>
          <a:xfrm>
            <a:off x="4937760" y="2788920"/>
            <a:ext cx="2697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Independent QC department</a:t>
            </a:r>
            <a:endParaRPr lang="en-US" sz="1350" dirty="0"/>
          </a:p>
        </p:txBody>
      </p:sp>
      <p:sp>
        <p:nvSpPr>
          <p:cNvPr id="11" name="Shape 9"/>
          <p:cNvSpPr/>
          <p:nvPr/>
        </p:nvSpPr>
        <p:spPr>
          <a:xfrm>
            <a:off x="8092440" y="2606040"/>
            <a:ext cx="3337560" cy="731520"/>
          </a:xfrm>
          <a:prstGeom prst="rect">
            <a:avLst/>
          </a:prstGeom>
          <a:solidFill>
            <a:srgbClr val="1C1C1C"/>
          </a:solidFill>
          <a:ln/>
        </p:spPr>
      </p:sp>
      <p:sp>
        <p:nvSpPr>
          <p:cNvPr id="12" name="Shape 10"/>
          <p:cNvSpPr/>
          <p:nvPr/>
        </p:nvSpPr>
        <p:spPr>
          <a:xfrm>
            <a:off x="8321040" y="2907792"/>
            <a:ext cx="128016" cy="128016"/>
          </a:xfrm>
          <a:prstGeom prst="ellipse">
            <a:avLst/>
          </a:prstGeom>
          <a:solidFill>
            <a:srgbClr val="FF6B00"/>
          </a:solidFill>
          <a:ln/>
        </p:spPr>
      </p:sp>
      <p:sp>
        <p:nvSpPr>
          <p:cNvPr id="13" name="Text 11"/>
          <p:cNvSpPr/>
          <p:nvPr/>
        </p:nvSpPr>
        <p:spPr>
          <a:xfrm>
            <a:off x="8595360" y="2788920"/>
            <a:ext cx="2697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In-house automation team</a:t>
            </a:r>
            <a:endParaRPr lang="en-US" sz="1350" dirty="0"/>
          </a:p>
        </p:txBody>
      </p:sp>
      <p:sp>
        <p:nvSpPr>
          <p:cNvPr id="14" name="Shape 12"/>
          <p:cNvSpPr/>
          <p:nvPr/>
        </p:nvSpPr>
        <p:spPr>
          <a:xfrm>
            <a:off x="777240" y="3502152"/>
            <a:ext cx="3337560" cy="731520"/>
          </a:xfrm>
          <a:prstGeom prst="rect">
            <a:avLst/>
          </a:prstGeom>
          <a:solidFill>
            <a:srgbClr val="1C1C1C"/>
          </a:solidFill>
          <a:ln/>
        </p:spPr>
      </p:sp>
      <p:sp>
        <p:nvSpPr>
          <p:cNvPr id="15" name="Shape 13"/>
          <p:cNvSpPr/>
          <p:nvPr/>
        </p:nvSpPr>
        <p:spPr>
          <a:xfrm>
            <a:off x="1005840" y="3803904"/>
            <a:ext cx="128016" cy="128016"/>
          </a:xfrm>
          <a:prstGeom prst="ellipse">
            <a:avLst/>
          </a:prstGeom>
          <a:solidFill>
            <a:srgbClr val="FF6B00"/>
          </a:solidFill>
          <a:ln/>
        </p:spPr>
      </p:sp>
      <p:sp>
        <p:nvSpPr>
          <p:cNvPr id="16" name="Text 14"/>
          <p:cNvSpPr/>
          <p:nvPr/>
        </p:nvSpPr>
        <p:spPr>
          <a:xfrm>
            <a:off x="1280160" y="3685032"/>
            <a:ext cx="2697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Site commissioning team</a:t>
            </a:r>
            <a:endParaRPr lang="en-US" sz="1350" dirty="0"/>
          </a:p>
        </p:txBody>
      </p:sp>
      <p:sp>
        <p:nvSpPr>
          <p:cNvPr id="17" name="Shape 15"/>
          <p:cNvSpPr/>
          <p:nvPr/>
        </p:nvSpPr>
        <p:spPr>
          <a:xfrm>
            <a:off x="4434840" y="3502152"/>
            <a:ext cx="3337560" cy="731520"/>
          </a:xfrm>
          <a:prstGeom prst="rect">
            <a:avLst/>
          </a:prstGeom>
          <a:solidFill>
            <a:srgbClr val="1C1C1C"/>
          </a:solidFill>
          <a:ln/>
        </p:spPr>
      </p:sp>
      <p:sp>
        <p:nvSpPr>
          <p:cNvPr id="18" name="Shape 16"/>
          <p:cNvSpPr/>
          <p:nvPr/>
        </p:nvSpPr>
        <p:spPr>
          <a:xfrm>
            <a:off x="4663440" y="3803904"/>
            <a:ext cx="128016" cy="128016"/>
          </a:xfrm>
          <a:prstGeom prst="ellipse">
            <a:avLst/>
          </a:prstGeom>
          <a:solidFill>
            <a:srgbClr val="FF6B00"/>
          </a:solidFill>
          <a:ln/>
        </p:spPr>
      </p:sp>
      <p:sp>
        <p:nvSpPr>
          <p:cNvPr id="19" name="Text 17"/>
          <p:cNvSpPr/>
          <p:nvPr/>
        </p:nvSpPr>
        <p:spPr>
          <a:xfrm>
            <a:off x="4937760" y="3685032"/>
            <a:ext cx="2697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Schematic &amp; outline drawings</a:t>
            </a:r>
            <a:endParaRPr lang="en-US" sz="1350" dirty="0"/>
          </a:p>
        </p:txBody>
      </p:sp>
      <p:sp>
        <p:nvSpPr>
          <p:cNvPr id="20" name="Shape 18"/>
          <p:cNvSpPr/>
          <p:nvPr/>
        </p:nvSpPr>
        <p:spPr>
          <a:xfrm>
            <a:off x="8092440" y="3502152"/>
            <a:ext cx="3337560" cy="731520"/>
          </a:xfrm>
          <a:prstGeom prst="rect">
            <a:avLst/>
          </a:prstGeom>
          <a:solidFill>
            <a:srgbClr val="1C1C1C"/>
          </a:solidFill>
          <a:ln/>
        </p:spPr>
      </p:sp>
      <p:sp>
        <p:nvSpPr>
          <p:cNvPr id="21" name="Shape 19"/>
          <p:cNvSpPr/>
          <p:nvPr/>
        </p:nvSpPr>
        <p:spPr>
          <a:xfrm>
            <a:off x="8321040" y="3803904"/>
            <a:ext cx="128016" cy="128016"/>
          </a:xfrm>
          <a:prstGeom prst="ellipse">
            <a:avLst/>
          </a:prstGeom>
          <a:solidFill>
            <a:srgbClr val="FF6B00"/>
          </a:solidFill>
          <a:ln/>
        </p:spPr>
      </p:sp>
      <p:sp>
        <p:nvSpPr>
          <p:cNvPr id="22" name="Text 20"/>
          <p:cNvSpPr/>
          <p:nvPr/>
        </p:nvSpPr>
        <p:spPr>
          <a:xfrm>
            <a:off x="8595360" y="3685032"/>
            <a:ext cx="2697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Completely prewired for easy installation</a:t>
            </a:r>
            <a:endParaRPr lang="en-US" sz="1350" dirty="0"/>
          </a:p>
        </p:txBody>
      </p:sp>
      <p:sp>
        <p:nvSpPr>
          <p:cNvPr id="23" name="Shape 21"/>
          <p:cNvSpPr/>
          <p:nvPr/>
        </p:nvSpPr>
        <p:spPr>
          <a:xfrm>
            <a:off x="777240" y="4398264"/>
            <a:ext cx="3337560" cy="731520"/>
          </a:xfrm>
          <a:prstGeom prst="rect">
            <a:avLst/>
          </a:prstGeom>
          <a:solidFill>
            <a:srgbClr val="1C1C1C"/>
          </a:solidFill>
          <a:ln/>
        </p:spPr>
      </p:sp>
      <p:sp>
        <p:nvSpPr>
          <p:cNvPr id="24" name="Shape 22"/>
          <p:cNvSpPr/>
          <p:nvPr/>
        </p:nvSpPr>
        <p:spPr>
          <a:xfrm>
            <a:off x="1005840" y="4700016"/>
            <a:ext cx="128016" cy="128016"/>
          </a:xfrm>
          <a:prstGeom prst="ellipse">
            <a:avLst/>
          </a:prstGeom>
          <a:solidFill>
            <a:srgbClr val="FF6B00"/>
          </a:solidFill>
          <a:ln/>
        </p:spPr>
      </p:sp>
      <p:sp>
        <p:nvSpPr>
          <p:cNvPr id="25" name="Text 23"/>
          <p:cNvSpPr/>
          <p:nvPr/>
        </p:nvSpPr>
        <p:spPr>
          <a:xfrm>
            <a:off x="1280160" y="4581144"/>
            <a:ext cx="2697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CNC construction</a:t>
            </a:r>
            <a:endParaRPr lang="en-US" sz="1350" dirty="0"/>
          </a:p>
        </p:txBody>
      </p:sp>
      <p:sp>
        <p:nvSpPr>
          <p:cNvPr id="26" name="Shape 24"/>
          <p:cNvSpPr/>
          <p:nvPr/>
        </p:nvSpPr>
        <p:spPr>
          <a:xfrm>
            <a:off x="4434840" y="4398264"/>
            <a:ext cx="3337560" cy="731520"/>
          </a:xfrm>
          <a:prstGeom prst="rect">
            <a:avLst/>
          </a:prstGeom>
          <a:solidFill>
            <a:srgbClr val="1C1C1C"/>
          </a:solidFill>
          <a:ln/>
        </p:spPr>
      </p:sp>
      <p:sp>
        <p:nvSpPr>
          <p:cNvPr id="27" name="Shape 25"/>
          <p:cNvSpPr/>
          <p:nvPr/>
        </p:nvSpPr>
        <p:spPr>
          <a:xfrm>
            <a:off x="4663440" y="4700016"/>
            <a:ext cx="128016" cy="128016"/>
          </a:xfrm>
          <a:prstGeom prst="ellipse">
            <a:avLst/>
          </a:prstGeom>
          <a:solidFill>
            <a:srgbClr val="FF6B00"/>
          </a:solidFill>
          <a:ln/>
        </p:spPr>
      </p:sp>
      <p:sp>
        <p:nvSpPr>
          <p:cNvPr id="28" name="Text 26"/>
          <p:cNvSpPr/>
          <p:nvPr/>
        </p:nvSpPr>
        <p:spPr>
          <a:xfrm>
            <a:off x="4937760" y="4581144"/>
            <a:ext cx="2697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Safe and reliable operation</a:t>
            </a:r>
            <a:endParaRPr lang="en-US" sz="1350" dirty="0"/>
          </a:p>
        </p:txBody>
      </p:sp>
      <p:sp>
        <p:nvSpPr>
          <p:cNvPr id="29" name="Shape 27"/>
          <p:cNvSpPr/>
          <p:nvPr/>
        </p:nvSpPr>
        <p:spPr>
          <a:xfrm>
            <a:off x="8092440" y="4398264"/>
            <a:ext cx="3337560" cy="731520"/>
          </a:xfrm>
          <a:prstGeom prst="rect">
            <a:avLst/>
          </a:prstGeom>
          <a:solidFill>
            <a:srgbClr val="1C1C1C"/>
          </a:solidFill>
          <a:ln/>
        </p:spPr>
      </p:sp>
      <p:sp>
        <p:nvSpPr>
          <p:cNvPr id="30" name="Shape 28"/>
          <p:cNvSpPr/>
          <p:nvPr/>
        </p:nvSpPr>
        <p:spPr>
          <a:xfrm>
            <a:off x="8321040" y="4700016"/>
            <a:ext cx="128016" cy="128016"/>
          </a:xfrm>
          <a:prstGeom prst="ellipse">
            <a:avLst/>
          </a:prstGeom>
          <a:solidFill>
            <a:srgbClr val="FF6B00"/>
          </a:solidFill>
          <a:ln/>
        </p:spPr>
      </p:sp>
      <p:sp>
        <p:nvSpPr>
          <p:cNvPr id="31" name="Text 29"/>
          <p:cNvSpPr/>
          <p:nvPr/>
        </p:nvSpPr>
        <p:spPr>
          <a:xfrm>
            <a:off x="8595360" y="4581144"/>
            <a:ext cx="2697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Certified panels from IP42 to IP65</a:t>
            </a:r>
            <a:endParaRPr lang="en-US" sz="1350" dirty="0"/>
          </a:p>
        </p:txBody>
      </p:sp>
      <p:sp>
        <p:nvSpPr>
          <p:cNvPr id="32" name="Shape 30"/>
          <p:cNvSpPr/>
          <p:nvPr/>
        </p:nvSpPr>
        <p:spPr>
          <a:xfrm>
            <a:off x="777240" y="5294376"/>
            <a:ext cx="3337560" cy="731520"/>
          </a:xfrm>
          <a:prstGeom prst="rect">
            <a:avLst/>
          </a:prstGeom>
          <a:solidFill>
            <a:srgbClr val="1C1C1C"/>
          </a:solidFill>
          <a:ln/>
        </p:spPr>
      </p:sp>
      <p:sp>
        <p:nvSpPr>
          <p:cNvPr id="33" name="Shape 31"/>
          <p:cNvSpPr/>
          <p:nvPr/>
        </p:nvSpPr>
        <p:spPr>
          <a:xfrm>
            <a:off x="1005840" y="5596128"/>
            <a:ext cx="128016" cy="128016"/>
          </a:xfrm>
          <a:prstGeom prst="ellipse">
            <a:avLst/>
          </a:prstGeom>
          <a:solidFill>
            <a:srgbClr val="FF6B00"/>
          </a:solidFill>
          <a:ln/>
        </p:spPr>
      </p:sp>
      <p:sp>
        <p:nvSpPr>
          <p:cNvPr id="34" name="Text 32"/>
          <p:cNvSpPr/>
          <p:nvPr/>
        </p:nvSpPr>
        <p:spPr>
          <a:xfrm>
            <a:off x="1280160" y="5477256"/>
            <a:ext cx="2697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Components from Tier-1 vendors</a:t>
            </a:r>
            <a:endParaRPr lang="en-US" sz="1350" dirty="0"/>
          </a:p>
        </p:txBody>
      </p:sp>
      <p:sp>
        <p:nvSpPr>
          <p:cNvPr id="35" name="Shape 33"/>
          <p:cNvSpPr/>
          <p:nvPr/>
        </p:nvSpPr>
        <p:spPr>
          <a:xfrm>
            <a:off x="4434840" y="5294376"/>
            <a:ext cx="3337560" cy="731520"/>
          </a:xfrm>
          <a:prstGeom prst="rect">
            <a:avLst/>
          </a:prstGeom>
          <a:solidFill>
            <a:srgbClr val="1C1C1C"/>
          </a:solidFill>
          <a:ln/>
        </p:spPr>
      </p:sp>
      <p:sp>
        <p:nvSpPr>
          <p:cNvPr id="36" name="Shape 34"/>
          <p:cNvSpPr/>
          <p:nvPr/>
        </p:nvSpPr>
        <p:spPr>
          <a:xfrm>
            <a:off x="4663440" y="5596128"/>
            <a:ext cx="128016" cy="128016"/>
          </a:xfrm>
          <a:prstGeom prst="ellipse">
            <a:avLst/>
          </a:prstGeom>
          <a:solidFill>
            <a:srgbClr val="FF6B00"/>
          </a:solidFill>
          <a:ln/>
        </p:spPr>
      </p:sp>
      <p:sp>
        <p:nvSpPr>
          <p:cNvPr id="37" name="Text 35"/>
          <p:cNvSpPr/>
          <p:nvPr/>
        </p:nvSpPr>
        <p:spPr>
          <a:xfrm>
            <a:off x="4937760" y="5477256"/>
            <a:ext cx="2697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Labelled and colour coded wiring</a:t>
            </a:r>
            <a:endParaRPr lang="en-US" sz="1350" dirty="0"/>
          </a:p>
        </p:txBody>
      </p:sp>
      <p:sp>
        <p:nvSpPr>
          <p:cNvPr id="38" name="Shape 36"/>
          <p:cNvSpPr/>
          <p:nvPr/>
        </p:nvSpPr>
        <p:spPr>
          <a:xfrm>
            <a:off x="8092440" y="5294376"/>
            <a:ext cx="3337560" cy="731520"/>
          </a:xfrm>
          <a:prstGeom prst="rect">
            <a:avLst/>
          </a:prstGeom>
          <a:solidFill>
            <a:srgbClr val="1C1C1C"/>
          </a:solidFill>
          <a:ln/>
        </p:spPr>
      </p:sp>
      <p:sp>
        <p:nvSpPr>
          <p:cNvPr id="39" name="Shape 37"/>
          <p:cNvSpPr/>
          <p:nvPr/>
        </p:nvSpPr>
        <p:spPr>
          <a:xfrm>
            <a:off x="8321040" y="5596128"/>
            <a:ext cx="128016" cy="128016"/>
          </a:xfrm>
          <a:prstGeom prst="ellipse">
            <a:avLst/>
          </a:prstGeom>
          <a:solidFill>
            <a:srgbClr val="FF6B00"/>
          </a:solidFill>
          <a:ln/>
        </p:spPr>
      </p:sp>
      <p:sp>
        <p:nvSpPr>
          <p:cNvPr id="40" name="Text 38"/>
          <p:cNvSpPr/>
          <p:nvPr/>
        </p:nvSpPr>
        <p:spPr>
          <a:xfrm>
            <a:off x="8595360" y="5477256"/>
            <a:ext cx="2697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CAD design (AutoCAD)</a:t>
            </a:r>
            <a:endParaRPr lang="en-US" sz="1350" dirty="0"/>
          </a:p>
        </p:txBody>
      </p:sp>
      <p:sp>
        <p:nvSpPr>
          <p:cNvPr id="41" name="Text 39"/>
          <p:cNvSpPr/>
          <p:nvPr/>
        </p:nvSpPr>
        <p:spPr>
          <a:xfrm>
            <a:off x="777240" y="6419088"/>
            <a:ext cx="5486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77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Vedika Instruments Pvt. Ltd.</a:t>
            </a:r>
            <a:endParaRPr lang="en-US" sz="1200" dirty="0"/>
          </a:p>
        </p:txBody>
      </p:sp>
      <p:sp>
        <p:nvSpPr>
          <p:cNvPr id="42" name="Text 40"/>
          <p:cNvSpPr/>
          <p:nvPr/>
        </p:nvSpPr>
        <p:spPr>
          <a:xfrm>
            <a:off x="5943600" y="6419088"/>
            <a:ext cx="546811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7777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www.vedikainstruments.com</a:t>
            </a:r>
            <a:endParaRPr lang="en-US" sz="120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200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20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20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200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200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200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200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200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20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200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200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200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>
                      <p:stCondLst>
                        <p:cond delay="200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AFA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2057400"/>
          </a:xfrm>
          <a:prstGeom prst="rect">
            <a:avLst/>
          </a:prstGeom>
          <a:solidFill>
            <a:srgbClr val="0D0D0D"/>
          </a:solidFill>
          <a:ln/>
        </p:spPr>
      </p:sp>
      <p:sp>
        <p:nvSpPr>
          <p:cNvPr id="3" name="Text 1"/>
          <p:cNvSpPr/>
          <p:nvPr/>
        </p:nvSpPr>
        <p:spPr>
          <a:xfrm>
            <a:off x="777240" y="411480"/>
            <a:ext cx="1828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spc="200" kern="0" dirty="0">
                <a:solidFill>
                  <a:srgbClr val="FF6B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777240" y="822960"/>
            <a:ext cx="9601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PCC — POWER CONTROL CENTER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95528" y="1481328"/>
            <a:ext cx="10424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B3B3B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Supervise and control the voltage of power systems across industrial applications.</a:t>
            </a:r>
            <a:endParaRPr lang="en-US" sz="1600" dirty="0"/>
          </a:p>
        </p:txBody>
      </p:sp>
      <p:pic>
        <p:nvPicPr>
          <p:cNvPr id="6" name="Image 0" descr="media/image69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7315200" y="2651760"/>
            <a:ext cx="4114800" cy="301752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85800" y="251460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FF6B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SPECIFICATIONS</a:t>
            </a:r>
            <a:endParaRPr lang="en-US" sz="1300" dirty="0"/>
          </a:p>
        </p:txBody>
      </p:sp>
      <p:sp>
        <p:nvSpPr>
          <p:cNvPr id="8" name="Shape 5"/>
          <p:cNvSpPr/>
          <p:nvPr/>
        </p:nvSpPr>
        <p:spPr>
          <a:xfrm>
            <a:off x="658368" y="3017520"/>
            <a:ext cx="612648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E6E6E6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68680" y="3182112"/>
            <a:ext cx="45720" cy="237744"/>
          </a:xfrm>
          <a:prstGeom prst="rect">
            <a:avLst/>
          </a:prstGeom>
          <a:solidFill>
            <a:srgbClr val="FF6B00"/>
          </a:solidFill>
          <a:ln/>
        </p:spPr>
      </p:sp>
      <p:sp>
        <p:nvSpPr>
          <p:cNvPr id="10" name="Text 7"/>
          <p:cNvSpPr/>
          <p:nvPr/>
        </p:nvSpPr>
        <p:spPr>
          <a:xfrm>
            <a:off x="1115568" y="3090672"/>
            <a:ext cx="5486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Up to 6300 Amp current carrying capacity</a:t>
            </a:r>
            <a:endParaRPr lang="en-US" sz="1400" dirty="0"/>
          </a:p>
        </p:txBody>
      </p:sp>
      <p:sp>
        <p:nvSpPr>
          <p:cNvPr id="11" name="Shape 8"/>
          <p:cNvSpPr/>
          <p:nvPr/>
        </p:nvSpPr>
        <p:spPr>
          <a:xfrm>
            <a:off x="658368" y="3703320"/>
            <a:ext cx="612648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E6E6E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868680" y="3867912"/>
            <a:ext cx="45720" cy="237744"/>
          </a:xfrm>
          <a:prstGeom prst="rect">
            <a:avLst/>
          </a:prstGeom>
          <a:solidFill>
            <a:srgbClr val="FF6B00"/>
          </a:solidFill>
          <a:ln/>
        </p:spPr>
      </p:sp>
      <p:sp>
        <p:nvSpPr>
          <p:cNvPr id="13" name="Text 10"/>
          <p:cNvSpPr/>
          <p:nvPr/>
        </p:nvSpPr>
        <p:spPr>
          <a:xfrm>
            <a:off x="1115568" y="3776472"/>
            <a:ext cx="5486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Short circuit test certificate of 65 KA from CPRI</a:t>
            </a:r>
            <a:endParaRPr lang="en-US" sz="1400" dirty="0"/>
          </a:p>
        </p:txBody>
      </p:sp>
      <p:sp>
        <p:nvSpPr>
          <p:cNvPr id="14" name="Shape 11"/>
          <p:cNvSpPr/>
          <p:nvPr/>
        </p:nvSpPr>
        <p:spPr>
          <a:xfrm>
            <a:off x="658368" y="4389120"/>
            <a:ext cx="612648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E6E6E6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868680" y="4553712"/>
            <a:ext cx="45720" cy="237744"/>
          </a:xfrm>
          <a:prstGeom prst="rect">
            <a:avLst/>
          </a:prstGeom>
          <a:solidFill>
            <a:srgbClr val="FF6B00"/>
          </a:solidFill>
          <a:ln/>
        </p:spPr>
      </p:sp>
      <p:sp>
        <p:nvSpPr>
          <p:cNvPr id="16" name="Text 13"/>
          <p:cNvSpPr/>
          <p:nvPr/>
        </p:nvSpPr>
        <p:spPr>
          <a:xfrm>
            <a:off x="1115568" y="4462272"/>
            <a:ext cx="5486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Integrated with all necessary protections</a:t>
            </a:r>
            <a:endParaRPr lang="en-US" sz="1400" dirty="0"/>
          </a:p>
        </p:txBody>
      </p:sp>
      <p:sp>
        <p:nvSpPr>
          <p:cNvPr id="17" name="Shape 14"/>
          <p:cNvSpPr/>
          <p:nvPr/>
        </p:nvSpPr>
        <p:spPr>
          <a:xfrm>
            <a:off x="658368" y="5074920"/>
            <a:ext cx="612648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E6E6E6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868680" y="5239512"/>
            <a:ext cx="45720" cy="237744"/>
          </a:xfrm>
          <a:prstGeom prst="rect">
            <a:avLst/>
          </a:prstGeom>
          <a:solidFill>
            <a:srgbClr val="FF6B00"/>
          </a:solidFill>
          <a:ln/>
        </p:spPr>
      </p:sp>
      <p:sp>
        <p:nvSpPr>
          <p:cNvPr id="19" name="Text 16"/>
          <p:cNvSpPr/>
          <p:nvPr/>
        </p:nvSpPr>
        <p:spPr>
          <a:xfrm>
            <a:off x="1115568" y="5148072"/>
            <a:ext cx="5486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Meets prevailing industry safety standards</a:t>
            </a:r>
            <a:endParaRPr lang="en-US" sz="1400" dirty="0"/>
          </a:p>
        </p:txBody>
      </p:sp>
      <p:sp>
        <p:nvSpPr>
          <p:cNvPr id="20" name="Text 17"/>
          <p:cNvSpPr/>
          <p:nvPr/>
        </p:nvSpPr>
        <p:spPr>
          <a:xfrm>
            <a:off x="777240" y="6419088"/>
            <a:ext cx="5486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A8A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Vedika Instruments Pvt. Ltd.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5943600" y="6419088"/>
            <a:ext cx="546811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8A8A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www.vedikainstruments.com</a:t>
            </a:r>
            <a:endParaRPr lang="en-US" sz="120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200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20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20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200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200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200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200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200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20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200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200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200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>
                      <p:stCondLst>
                        <p:cond delay="200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AFA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2057400"/>
          </a:xfrm>
          <a:prstGeom prst="rect">
            <a:avLst/>
          </a:prstGeom>
          <a:solidFill>
            <a:srgbClr val="0D0D0D"/>
          </a:solidFill>
          <a:ln/>
        </p:spPr>
      </p:sp>
      <p:sp>
        <p:nvSpPr>
          <p:cNvPr id="3" name="Text 1"/>
          <p:cNvSpPr/>
          <p:nvPr/>
        </p:nvSpPr>
        <p:spPr>
          <a:xfrm>
            <a:off x="777240" y="411480"/>
            <a:ext cx="1828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spc="200" kern="0" dirty="0">
                <a:solidFill>
                  <a:srgbClr val="FF6B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777240" y="822960"/>
            <a:ext cx="9601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APFC — POWER FACTOR CORRECTION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95528" y="1481328"/>
            <a:ext cx="10424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B3B3B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Thyristor or contactor based panels with detuned reactors to counter harmonics.</a:t>
            </a:r>
            <a:endParaRPr lang="en-US" sz="1600" dirty="0"/>
          </a:p>
        </p:txBody>
      </p:sp>
      <p:pic>
        <p:nvPicPr>
          <p:cNvPr id="6" name="Image 0" descr="media/image68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7315200" y="2651760"/>
            <a:ext cx="4114800" cy="301752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85800" y="251460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FF6B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SPECIFICATIONS</a:t>
            </a:r>
            <a:endParaRPr lang="en-US" sz="1300" dirty="0"/>
          </a:p>
        </p:txBody>
      </p:sp>
      <p:sp>
        <p:nvSpPr>
          <p:cNvPr id="8" name="Shape 5"/>
          <p:cNvSpPr/>
          <p:nvPr/>
        </p:nvSpPr>
        <p:spPr>
          <a:xfrm>
            <a:off x="658368" y="3017520"/>
            <a:ext cx="612648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E6E6E6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68680" y="3182112"/>
            <a:ext cx="45720" cy="237744"/>
          </a:xfrm>
          <a:prstGeom prst="rect">
            <a:avLst/>
          </a:prstGeom>
          <a:solidFill>
            <a:srgbClr val="FF6B00"/>
          </a:solidFill>
          <a:ln/>
        </p:spPr>
      </p:sp>
      <p:sp>
        <p:nvSpPr>
          <p:cNvPr id="10" name="Text 7"/>
          <p:cNvSpPr/>
          <p:nvPr/>
        </p:nvSpPr>
        <p:spPr>
          <a:xfrm>
            <a:off x="1115568" y="3090672"/>
            <a:ext cx="5486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Designed with modularity concept</a:t>
            </a:r>
            <a:endParaRPr lang="en-US" sz="1400" dirty="0"/>
          </a:p>
        </p:txBody>
      </p:sp>
      <p:sp>
        <p:nvSpPr>
          <p:cNvPr id="11" name="Shape 8"/>
          <p:cNvSpPr/>
          <p:nvPr/>
        </p:nvSpPr>
        <p:spPr>
          <a:xfrm>
            <a:off x="658368" y="3703320"/>
            <a:ext cx="612648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E6E6E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868680" y="3867912"/>
            <a:ext cx="45720" cy="237744"/>
          </a:xfrm>
          <a:prstGeom prst="rect">
            <a:avLst/>
          </a:prstGeom>
          <a:solidFill>
            <a:srgbClr val="FF6B00"/>
          </a:solidFill>
          <a:ln/>
        </p:spPr>
      </p:sp>
      <p:sp>
        <p:nvSpPr>
          <p:cNvPr id="13" name="Text 10"/>
          <p:cNvSpPr/>
          <p:nvPr/>
        </p:nvSpPr>
        <p:spPr>
          <a:xfrm>
            <a:off x="1115568" y="3776472"/>
            <a:ext cx="5486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Very low manual intervention</a:t>
            </a:r>
            <a:endParaRPr lang="en-US" sz="1400" dirty="0"/>
          </a:p>
        </p:txBody>
      </p:sp>
      <p:sp>
        <p:nvSpPr>
          <p:cNvPr id="14" name="Shape 11"/>
          <p:cNvSpPr/>
          <p:nvPr/>
        </p:nvSpPr>
        <p:spPr>
          <a:xfrm>
            <a:off x="658368" y="4389120"/>
            <a:ext cx="612648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E6E6E6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868680" y="4553712"/>
            <a:ext cx="45720" cy="237744"/>
          </a:xfrm>
          <a:prstGeom prst="rect">
            <a:avLst/>
          </a:prstGeom>
          <a:solidFill>
            <a:srgbClr val="FF6B00"/>
          </a:solidFill>
          <a:ln/>
        </p:spPr>
      </p:sp>
      <p:sp>
        <p:nvSpPr>
          <p:cNvPr id="16" name="Text 13"/>
          <p:cNvSpPr/>
          <p:nvPr/>
        </p:nvSpPr>
        <p:spPr>
          <a:xfrm>
            <a:off x="1115568" y="4462272"/>
            <a:ext cx="5486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Avoids power factor penalty</a:t>
            </a:r>
            <a:endParaRPr lang="en-US" sz="1400" dirty="0"/>
          </a:p>
        </p:txBody>
      </p:sp>
      <p:sp>
        <p:nvSpPr>
          <p:cNvPr id="17" name="Shape 14"/>
          <p:cNvSpPr/>
          <p:nvPr/>
        </p:nvSpPr>
        <p:spPr>
          <a:xfrm>
            <a:off x="658368" y="5074920"/>
            <a:ext cx="612648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E6E6E6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868680" y="5239512"/>
            <a:ext cx="45720" cy="237744"/>
          </a:xfrm>
          <a:prstGeom prst="rect">
            <a:avLst/>
          </a:prstGeom>
          <a:solidFill>
            <a:srgbClr val="FF6B00"/>
          </a:solidFill>
          <a:ln/>
        </p:spPr>
      </p:sp>
      <p:sp>
        <p:nvSpPr>
          <p:cNvPr id="19" name="Text 16"/>
          <p:cNvSpPr/>
          <p:nvPr/>
        </p:nvSpPr>
        <p:spPr>
          <a:xfrm>
            <a:off x="1115568" y="5148072"/>
            <a:ext cx="5486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 / MPP heavy duty capacitor banks</a:t>
            </a:r>
            <a:endParaRPr lang="en-US" sz="1400" dirty="0"/>
          </a:p>
        </p:txBody>
      </p:sp>
      <p:sp>
        <p:nvSpPr>
          <p:cNvPr id="20" name="Text 17"/>
          <p:cNvSpPr/>
          <p:nvPr/>
        </p:nvSpPr>
        <p:spPr>
          <a:xfrm>
            <a:off x="777240" y="6419088"/>
            <a:ext cx="5486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A8A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Vedika Instruments Pvt. Ltd.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5943600" y="6419088"/>
            <a:ext cx="546811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8A8A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www.vedikainstruments.com</a:t>
            </a:r>
            <a:endParaRPr lang="en-US" sz="120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200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20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20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200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200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200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200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200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20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200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200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200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>
                      <p:stCondLst>
                        <p:cond delay="200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AFA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2057400"/>
          </a:xfrm>
          <a:prstGeom prst="rect">
            <a:avLst/>
          </a:prstGeom>
          <a:solidFill>
            <a:srgbClr val="0D0D0D"/>
          </a:solidFill>
          <a:ln/>
        </p:spPr>
      </p:sp>
      <p:sp>
        <p:nvSpPr>
          <p:cNvPr id="3" name="Text 1"/>
          <p:cNvSpPr/>
          <p:nvPr/>
        </p:nvSpPr>
        <p:spPr>
          <a:xfrm>
            <a:off x="777240" y="411480"/>
            <a:ext cx="1828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spc="200" kern="0" dirty="0">
                <a:solidFill>
                  <a:srgbClr val="FF6B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16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777240" y="822960"/>
            <a:ext cx="9601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MCC — MOTOR CONTROL CENTER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95528" y="1481328"/>
            <a:ext cx="10424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B3B3B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Draw-out and non-draw-out panels with ACB, MCCB, DOL, ATS or star-delta starters.</a:t>
            </a:r>
            <a:endParaRPr lang="en-US" sz="1600" dirty="0"/>
          </a:p>
        </p:txBody>
      </p:sp>
      <p:pic>
        <p:nvPicPr>
          <p:cNvPr id="6" name="Image 0" descr="media/image70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7315200" y="2651760"/>
            <a:ext cx="4114800" cy="301752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85800" y="251460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FF6B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SPECIFICATIONS</a:t>
            </a:r>
            <a:endParaRPr lang="en-US" sz="1300" dirty="0"/>
          </a:p>
        </p:txBody>
      </p:sp>
      <p:sp>
        <p:nvSpPr>
          <p:cNvPr id="8" name="Shape 5"/>
          <p:cNvSpPr/>
          <p:nvPr/>
        </p:nvSpPr>
        <p:spPr>
          <a:xfrm>
            <a:off x="658368" y="3017520"/>
            <a:ext cx="612648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E6E6E6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68680" y="3182112"/>
            <a:ext cx="45720" cy="237744"/>
          </a:xfrm>
          <a:prstGeom prst="rect">
            <a:avLst/>
          </a:prstGeom>
          <a:solidFill>
            <a:srgbClr val="FF6B00"/>
          </a:solidFill>
          <a:ln/>
        </p:spPr>
      </p:sp>
      <p:sp>
        <p:nvSpPr>
          <p:cNvPr id="10" name="Text 7"/>
          <p:cNvSpPr/>
          <p:nvPr/>
        </p:nvSpPr>
        <p:spPr>
          <a:xfrm>
            <a:off x="1115568" y="3090672"/>
            <a:ext cx="5486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Local / remote / DCS operation</a:t>
            </a:r>
            <a:endParaRPr lang="en-US" sz="1400" dirty="0"/>
          </a:p>
        </p:txBody>
      </p:sp>
      <p:sp>
        <p:nvSpPr>
          <p:cNvPr id="11" name="Shape 8"/>
          <p:cNvSpPr/>
          <p:nvPr/>
        </p:nvSpPr>
        <p:spPr>
          <a:xfrm>
            <a:off x="658368" y="3703320"/>
            <a:ext cx="612648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E6E6E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868680" y="3867912"/>
            <a:ext cx="45720" cy="237744"/>
          </a:xfrm>
          <a:prstGeom prst="rect">
            <a:avLst/>
          </a:prstGeom>
          <a:solidFill>
            <a:srgbClr val="FF6B00"/>
          </a:solidFill>
          <a:ln/>
        </p:spPr>
      </p:sp>
      <p:sp>
        <p:nvSpPr>
          <p:cNvPr id="13" name="Text 10"/>
          <p:cNvSpPr/>
          <p:nvPr/>
        </p:nvSpPr>
        <p:spPr>
          <a:xfrm>
            <a:off x="1115568" y="3776472"/>
            <a:ext cx="5486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Intelligent MCC communicates with PLC &amp; SCADA</a:t>
            </a:r>
            <a:endParaRPr lang="en-US" sz="1400" dirty="0"/>
          </a:p>
        </p:txBody>
      </p:sp>
      <p:sp>
        <p:nvSpPr>
          <p:cNvPr id="14" name="Shape 11"/>
          <p:cNvSpPr/>
          <p:nvPr/>
        </p:nvSpPr>
        <p:spPr>
          <a:xfrm>
            <a:off x="658368" y="4389120"/>
            <a:ext cx="612648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E6E6E6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868680" y="4553712"/>
            <a:ext cx="45720" cy="237744"/>
          </a:xfrm>
          <a:prstGeom prst="rect">
            <a:avLst/>
          </a:prstGeom>
          <a:solidFill>
            <a:srgbClr val="FF6B00"/>
          </a:solidFill>
          <a:ln/>
        </p:spPr>
      </p:sp>
      <p:sp>
        <p:nvSpPr>
          <p:cNvPr id="16" name="Text 13"/>
          <p:cNvSpPr/>
          <p:nvPr/>
        </p:nvSpPr>
        <p:spPr>
          <a:xfrm>
            <a:off x="1115568" y="4462272"/>
            <a:ext cx="5486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Certified panels from IP42 to IP65</a:t>
            </a:r>
            <a:endParaRPr lang="en-US" sz="1400" dirty="0"/>
          </a:p>
        </p:txBody>
      </p:sp>
      <p:sp>
        <p:nvSpPr>
          <p:cNvPr id="17" name="Shape 14"/>
          <p:cNvSpPr/>
          <p:nvPr/>
        </p:nvSpPr>
        <p:spPr>
          <a:xfrm>
            <a:off x="658368" y="5074920"/>
            <a:ext cx="612648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E6E6E6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868680" y="5239512"/>
            <a:ext cx="45720" cy="237744"/>
          </a:xfrm>
          <a:prstGeom prst="rect">
            <a:avLst/>
          </a:prstGeom>
          <a:solidFill>
            <a:srgbClr val="FF6B00"/>
          </a:solidFill>
          <a:ln/>
        </p:spPr>
      </p:sp>
      <p:sp>
        <p:nvSpPr>
          <p:cNvPr id="19" name="Text 16"/>
          <p:cNvSpPr/>
          <p:nvPr/>
        </p:nvSpPr>
        <p:spPr>
          <a:xfrm>
            <a:off x="1115568" y="5148072"/>
            <a:ext cx="5486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Controls heavy starting currents</a:t>
            </a:r>
            <a:endParaRPr lang="en-US" sz="1400" dirty="0"/>
          </a:p>
        </p:txBody>
      </p:sp>
      <p:sp>
        <p:nvSpPr>
          <p:cNvPr id="20" name="Text 17"/>
          <p:cNvSpPr/>
          <p:nvPr/>
        </p:nvSpPr>
        <p:spPr>
          <a:xfrm>
            <a:off x="777240" y="6419088"/>
            <a:ext cx="5486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A8A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Vedika Instruments Pvt. Ltd.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5943600" y="6419088"/>
            <a:ext cx="546811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8A8A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www.vedikainstruments.com</a:t>
            </a:r>
            <a:endParaRPr lang="en-US" sz="120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200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20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20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200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200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200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200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200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20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200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200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200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>
                      <p:stCondLst>
                        <p:cond delay="200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FAFA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2057400"/>
          </a:xfrm>
          <a:prstGeom prst="rect">
            <a:avLst/>
          </a:prstGeom>
          <a:solidFill>
            <a:srgbClr val="0D0D0D"/>
          </a:solidFill>
          <a:ln/>
        </p:spPr>
      </p:sp>
      <p:sp>
        <p:nvSpPr>
          <p:cNvPr id="3" name="Text 1"/>
          <p:cNvSpPr/>
          <p:nvPr/>
        </p:nvSpPr>
        <p:spPr>
          <a:xfrm>
            <a:off x="777240" y="411480"/>
            <a:ext cx="1828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spc="200" kern="0" dirty="0">
                <a:solidFill>
                  <a:srgbClr val="FF6B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17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777240" y="822960"/>
            <a:ext cx="9601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VFD — VARIABLE FREQUENCY DRIVE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95528" y="1481328"/>
            <a:ext cx="10424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B3B3B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Speed and torque control by varying input frequency and voltage — saves energy.</a:t>
            </a:r>
            <a:endParaRPr lang="en-US" sz="1600" dirty="0"/>
          </a:p>
        </p:txBody>
      </p:sp>
      <p:pic>
        <p:nvPicPr>
          <p:cNvPr id="6" name="Image 0" descr="media/image71.jpe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7315200" y="2651760"/>
            <a:ext cx="4114800" cy="301752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85800" y="251460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FF6B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SPECIFICATIONS</a:t>
            </a:r>
            <a:endParaRPr lang="en-US" sz="1300" dirty="0"/>
          </a:p>
        </p:txBody>
      </p:sp>
      <p:sp>
        <p:nvSpPr>
          <p:cNvPr id="8" name="Shape 5"/>
          <p:cNvSpPr/>
          <p:nvPr/>
        </p:nvSpPr>
        <p:spPr>
          <a:xfrm>
            <a:off x="658368" y="3017520"/>
            <a:ext cx="612648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E6E6E6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68680" y="3182112"/>
            <a:ext cx="45720" cy="237744"/>
          </a:xfrm>
          <a:prstGeom prst="rect">
            <a:avLst/>
          </a:prstGeom>
          <a:solidFill>
            <a:srgbClr val="FF6B00"/>
          </a:solidFill>
          <a:ln/>
        </p:spPr>
      </p:sp>
      <p:sp>
        <p:nvSpPr>
          <p:cNvPr id="10" name="Text 7"/>
          <p:cNvSpPr/>
          <p:nvPr/>
        </p:nvSpPr>
        <p:spPr>
          <a:xfrm>
            <a:off x="1115568" y="3090672"/>
            <a:ext cx="5486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1–400 HP drive panel range</a:t>
            </a:r>
            <a:endParaRPr lang="en-US" sz="1400" dirty="0"/>
          </a:p>
        </p:txBody>
      </p:sp>
      <p:sp>
        <p:nvSpPr>
          <p:cNvPr id="11" name="Shape 8"/>
          <p:cNvSpPr/>
          <p:nvPr/>
        </p:nvSpPr>
        <p:spPr>
          <a:xfrm>
            <a:off x="658368" y="3703320"/>
            <a:ext cx="612648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E6E6E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868680" y="3867912"/>
            <a:ext cx="45720" cy="237744"/>
          </a:xfrm>
          <a:prstGeom prst="rect">
            <a:avLst/>
          </a:prstGeom>
          <a:solidFill>
            <a:srgbClr val="FF6B00"/>
          </a:solidFill>
          <a:ln/>
        </p:spPr>
      </p:sp>
      <p:sp>
        <p:nvSpPr>
          <p:cNvPr id="13" name="Text 10"/>
          <p:cNvSpPr/>
          <p:nvPr/>
        </p:nvSpPr>
        <p:spPr>
          <a:xfrm>
            <a:off x="1115568" y="3776472"/>
            <a:ext cx="5486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AHU / chiller &amp; pump / blower control</a:t>
            </a:r>
            <a:endParaRPr lang="en-US" sz="1400" dirty="0"/>
          </a:p>
        </p:txBody>
      </p:sp>
      <p:sp>
        <p:nvSpPr>
          <p:cNvPr id="14" name="Shape 11"/>
          <p:cNvSpPr/>
          <p:nvPr/>
        </p:nvSpPr>
        <p:spPr>
          <a:xfrm>
            <a:off x="658368" y="4389120"/>
            <a:ext cx="612648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E6E6E6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868680" y="4553712"/>
            <a:ext cx="45720" cy="237744"/>
          </a:xfrm>
          <a:prstGeom prst="rect">
            <a:avLst/>
          </a:prstGeom>
          <a:solidFill>
            <a:srgbClr val="FF6B00"/>
          </a:solidFill>
          <a:ln/>
        </p:spPr>
      </p:sp>
      <p:sp>
        <p:nvSpPr>
          <p:cNvPr id="16" name="Text 13"/>
          <p:cNvSpPr/>
          <p:nvPr/>
        </p:nvSpPr>
        <p:spPr>
          <a:xfrm>
            <a:off x="1115568" y="4462272"/>
            <a:ext cx="5486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Remote / local / bypass options</a:t>
            </a:r>
            <a:endParaRPr lang="en-US" sz="1400" dirty="0"/>
          </a:p>
        </p:txBody>
      </p:sp>
      <p:sp>
        <p:nvSpPr>
          <p:cNvPr id="17" name="Shape 14"/>
          <p:cNvSpPr/>
          <p:nvPr/>
        </p:nvSpPr>
        <p:spPr>
          <a:xfrm>
            <a:off x="658368" y="5074920"/>
            <a:ext cx="612648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E6E6E6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868680" y="5239512"/>
            <a:ext cx="45720" cy="237744"/>
          </a:xfrm>
          <a:prstGeom prst="rect">
            <a:avLst/>
          </a:prstGeom>
          <a:solidFill>
            <a:srgbClr val="FF6B00"/>
          </a:solidFill>
          <a:ln/>
        </p:spPr>
      </p:sp>
      <p:sp>
        <p:nvSpPr>
          <p:cNvPr id="19" name="Text 16"/>
          <p:cNvSpPr/>
          <p:nvPr/>
        </p:nvSpPr>
        <p:spPr>
          <a:xfrm>
            <a:off x="1115568" y="5148072"/>
            <a:ext cx="5486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Siemens, ABB, Danfoss, Delta, Mitsubishi</a:t>
            </a:r>
            <a:endParaRPr lang="en-US" sz="1400" dirty="0"/>
          </a:p>
        </p:txBody>
      </p:sp>
      <p:sp>
        <p:nvSpPr>
          <p:cNvPr id="20" name="Text 17"/>
          <p:cNvSpPr/>
          <p:nvPr/>
        </p:nvSpPr>
        <p:spPr>
          <a:xfrm>
            <a:off x="777240" y="6419088"/>
            <a:ext cx="5486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A8A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Vedika Instruments Pvt. Ltd.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5943600" y="6419088"/>
            <a:ext cx="546811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8A8A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www.vedikainstruments.com</a:t>
            </a:r>
            <a:endParaRPr lang="en-US" sz="120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200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20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20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200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200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200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200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200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20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200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200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200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>
                      <p:stCondLst>
                        <p:cond delay="200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2057400"/>
          </a:xfrm>
          <a:prstGeom prst="rect">
            <a:avLst/>
          </a:prstGeom>
          <a:solidFill>
            <a:srgbClr val="0D0D0D"/>
          </a:solidFill>
          <a:ln/>
        </p:spPr>
      </p:sp>
      <p:sp>
        <p:nvSpPr>
          <p:cNvPr id="3" name="Text 1"/>
          <p:cNvSpPr/>
          <p:nvPr/>
        </p:nvSpPr>
        <p:spPr>
          <a:xfrm>
            <a:off x="777240" y="411480"/>
            <a:ext cx="1828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spc="200" kern="0" dirty="0">
                <a:solidFill>
                  <a:srgbClr val="FF6B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777240" y="822960"/>
            <a:ext cx="9601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MARKET-SPECIFIC EXPERTISE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95528" y="1481328"/>
            <a:ext cx="10424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B3B3B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Deep application knowledge built over four decades of plant-floor delivery.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658368" y="2514600"/>
            <a:ext cx="2670048" cy="3566160"/>
          </a:xfrm>
          <a:prstGeom prst="rect">
            <a:avLst/>
          </a:prstGeom>
          <a:solidFill>
            <a:srgbClr val="FFFFFF"/>
          </a:solidFill>
          <a:ln w="12700">
            <a:solidFill>
              <a:srgbClr val="E6E6E6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658368" y="2514600"/>
            <a:ext cx="2670048" cy="685800"/>
          </a:xfrm>
          <a:prstGeom prst="rect">
            <a:avLst/>
          </a:prstGeom>
          <a:solidFill>
            <a:srgbClr val="0D0D0D"/>
          </a:solidFill>
          <a:ln/>
        </p:spPr>
      </p:sp>
      <p:sp>
        <p:nvSpPr>
          <p:cNvPr id="8" name="Text 6"/>
          <p:cNvSpPr/>
          <p:nvPr/>
        </p:nvSpPr>
        <p:spPr>
          <a:xfrm>
            <a:off x="859536" y="2688336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A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PHARMA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886968" y="3474720"/>
            <a:ext cx="100584" cy="100584"/>
          </a:xfrm>
          <a:prstGeom prst="ellipse">
            <a:avLst/>
          </a:prstGeom>
          <a:solidFill>
            <a:srgbClr val="FF6B00"/>
          </a:solidFill>
          <a:ln/>
        </p:spPr>
      </p:sp>
      <p:sp>
        <p:nvSpPr>
          <p:cNvPr id="10" name="Text 8"/>
          <p:cNvSpPr/>
          <p:nvPr/>
        </p:nvSpPr>
        <p:spPr>
          <a:xfrm>
            <a:off x="1097280" y="3374136"/>
            <a:ext cx="2103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API formulation</a:t>
            </a:r>
            <a:endParaRPr lang="en-US" sz="1350" dirty="0"/>
          </a:p>
        </p:txBody>
      </p:sp>
      <p:sp>
        <p:nvSpPr>
          <p:cNvPr id="11" name="Shape 9"/>
          <p:cNvSpPr/>
          <p:nvPr/>
        </p:nvSpPr>
        <p:spPr>
          <a:xfrm>
            <a:off x="886968" y="4005072"/>
            <a:ext cx="100584" cy="100584"/>
          </a:xfrm>
          <a:prstGeom prst="ellipse">
            <a:avLst/>
          </a:prstGeom>
          <a:solidFill>
            <a:srgbClr val="FF6B00"/>
          </a:solidFill>
          <a:ln/>
        </p:spPr>
      </p:sp>
      <p:sp>
        <p:nvSpPr>
          <p:cNvPr id="12" name="Text 10"/>
          <p:cNvSpPr/>
          <p:nvPr/>
        </p:nvSpPr>
        <p:spPr>
          <a:xfrm>
            <a:off x="1097280" y="3904488"/>
            <a:ext cx="2103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Batch tracking systems</a:t>
            </a:r>
            <a:endParaRPr lang="en-US" sz="1350" dirty="0"/>
          </a:p>
        </p:txBody>
      </p:sp>
      <p:sp>
        <p:nvSpPr>
          <p:cNvPr id="13" name="Shape 11"/>
          <p:cNvSpPr/>
          <p:nvPr/>
        </p:nvSpPr>
        <p:spPr>
          <a:xfrm>
            <a:off x="886968" y="4535424"/>
            <a:ext cx="100584" cy="100584"/>
          </a:xfrm>
          <a:prstGeom prst="ellipse">
            <a:avLst/>
          </a:prstGeom>
          <a:solidFill>
            <a:srgbClr val="FF6B00"/>
          </a:solidFill>
          <a:ln/>
        </p:spPr>
      </p:sp>
      <p:sp>
        <p:nvSpPr>
          <p:cNvPr id="14" name="Text 12"/>
          <p:cNvSpPr/>
          <p:nvPr/>
        </p:nvSpPr>
        <p:spPr>
          <a:xfrm>
            <a:off x="1097280" y="4434840"/>
            <a:ext cx="2103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Production management</a:t>
            </a:r>
            <a:endParaRPr lang="en-US" sz="1350" dirty="0"/>
          </a:p>
        </p:txBody>
      </p:sp>
      <p:sp>
        <p:nvSpPr>
          <p:cNvPr id="15" name="Shape 13"/>
          <p:cNvSpPr/>
          <p:nvPr/>
        </p:nvSpPr>
        <p:spPr>
          <a:xfrm>
            <a:off x="886968" y="5065776"/>
            <a:ext cx="100584" cy="100584"/>
          </a:xfrm>
          <a:prstGeom prst="ellipse">
            <a:avLst/>
          </a:prstGeom>
          <a:solidFill>
            <a:srgbClr val="FF6B00"/>
          </a:solidFill>
          <a:ln/>
        </p:spPr>
      </p:sp>
      <p:sp>
        <p:nvSpPr>
          <p:cNvPr id="16" name="Text 14"/>
          <p:cNvSpPr/>
          <p:nvPr/>
        </p:nvSpPr>
        <p:spPr>
          <a:xfrm>
            <a:off x="1097280" y="4965192"/>
            <a:ext cx="2103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Fire protection systems</a:t>
            </a:r>
            <a:endParaRPr lang="en-US" sz="1350" dirty="0"/>
          </a:p>
        </p:txBody>
      </p:sp>
      <p:sp>
        <p:nvSpPr>
          <p:cNvPr id="17" name="Shape 15"/>
          <p:cNvSpPr/>
          <p:nvPr/>
        </p:nvSpPr>
        <p:spPr>
          <a:xfrm>
            <a:off x="886968" y="5596128"/>
            <a:ext cx="100584" cy="100584"/>
          </a:xfrm>
          <a:prstGeom prst="ellipse">
            <a:avLst/>
          </a:prstGeom>
          <a:solidFill>
            <a:srgbClr val="FF6B00"/>
          </a:solidFill>
          <a:ln/>
        </p:spPr>
      </p:sp>
      <p:sp>
        <p:nvSpPr>
          <p:cNvPr id="18" name="Text 16"/>
          <p:cNvSpPr/>
          <p:nvPr/>
        </p:nvSpPr>
        <p:spPr>
          <a:xfrm>
            <a:off x="1097280" y="5495544"/>
            <a:ext cx="2103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Warehouse management</a:t>
            </a:r>
            <a:endParaRPr lang="en-US" sz="1350" dirty="0"/>
          </a:p>
        </p:txBody>
      </p:sp>
      <p:sp>
        <p:nvSpPr>
          <p:cNvPr id="19" name="Shape 17"/>
          <p:cNvSpPr/>
          <p:nvPr/>
        </p:nvSpPr>
        <p:spPr>
          <a:xfrm>
            <a:off x="3520440" y="2514600"/>
            <a:ext cx="2670048" cy="3566160"/>
          </a:xfrm>
          <a:prstGeom prst="rect">
            <a:avLst/>
          </a:prstGeom>
          <a:solidFill>
            <a:srgbClr val="FFFFFF"/>
          </a:solidFill>
          <a:ln w="12700">
            <a:solidFill>
              <a:srgbClr val="E6E6E6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3520440" y="2514600"/>
            <a:ext cx="2670048" cy="685800"/>
          </a:xfrm>
          <a:prstGeom prst="rect">
            <a:avLst/>
          </a:prstGeom>
          <a:solidFill>
            <a:srgbClr val="0D0D0D"/>
          </a:solidFill>
          <a:ln/>
        </p:spPr>
      </p:sp>
      <p:sp>
        <p:nvSpPr>
          <p:cNvPr id="21" name="Text 19"/>
          <p:cNvSpPr/>
          <p:nvPr/>
        </p:nvSpPr>
        <p:spPr>
          <a:xfrm>
            <a:off x="3721608" y="2688336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A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FOOD &amp; BEVERAGE</a:t>
            </a:r>
            <a:endParaRPr lang="en-US" sz="1500" dirty="0"/>
          </a:p>
        </p:txBody>
      </p:sp>
      <p:sp>
        <p:nvSpPr>
          <p:cNvPr id="22" name="Shape 20"/>
          <p:cNvSpPr/>
          <p:nvPr/>
        </p:nvSpPr>
        <p:spPr>
          <a:xfrm>
            <a:off x="3749040" y="3474720"/>
            <a:ext cx="100584" cy="100584"/>
          </a:xfrm>
          <a:prstGeom prst="ellipse">
            <a:avLst/>
          </a:prstGeom>
          <a:solidFill>
            <a:srgbClr val="FF6B00"/>
          </a:solidFill>
          <a:ln/>
        </p:spPr>
      </p:sp>
      <p:sp>
        <p:nvSpPr>
          <p:cNvPr id="23" name="Text 21"/>
          <p:cNvSpPr/>
          <p:nvPr/>
        </p:nvSpPr>
        <p:spPr>
          <a:xfrm>
            <a:off x="3959352" y="3374136"/>
            <a:ext cx="2103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Cereal &amp; chocolate plants</a:t>
            </a:r>
            <a:endParaRPr lang="en-US" sz="1350" dirty="0"/>
          </a:p>
        </p:txBody>
      </p:sp>
      <p:sp>
        <p:nvSpPr>
          <p:cNvPr id="24" name="Shape 22"/>
          <p:cNvSpPr/>
          <p:nvPr/>
        </p:nvSpPr>
        <p:spPr>
          <a:xfrm>
            <a:off x="3749040" y="4005072"/>
            <a:ext cx="100584" cy="100584"/>
          </a:xfrm>
          <a:prstGeom prst="ellipse">
            <a:avLst/>
          </a:prstGeom>
          <a:solidFill>
            <a:srgbClr val="FF6B00"/>
          </a:solidFill>
          <a:ln/>
        </p:spPr>
      </p:sp>
      <p:sp>
        <p:nvSpPr>
          <p:cNvPr id="25" name="Text 23"/>
          <p:cNvSpPr/>
          <p:nvPr/>
        </p:nvSpPr>
        <p:spPr>
          <a:xfrm>
            <a:off x="3959352" y="3904488"/>
            <a:ext cx="2103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Dairy automation</a:t>
            </a:r>
            <a:endParaRPr lang="en-US" sz="1350" dirty="0"/>
          </a:p>
        </p:txBody>
      </p:sp>
      <p:sp>
        <p:nvSpPr>
          <p:cNvPr id="26" name="Shape 24"/>
          <p:cNvSpPr/>
          <p:nvPr/>
        </p:nvSpPr>
        <p:spPr>
          <a:xfrm>
            <a:off x="3749040" y="4535424"/>
            <a:ext cx="100584" cy="100584"/>
          </a:xfrm>
          <a:prstGeom prst="ellipse">
            <a:avLst/>
          </a:prstGeom>
          <a:solidFill>
            <a:srgbClr val="FF6B00"/>
          </a:solidFill>
          <a:ln/>
        </p:spPr>
      </p:sp>
      <p:sp>
        <p:nvSpPr>
          <p:cNvPr id="27" name="Text 25"/>
          <p:cNvSpPr/>
          <p:nvPr/>
        </p:nvSpPr>
        <p:spPr>
          <a:xfrm>
            <a:off x="3959352" y="4434840"/>
            <a:ext cx="2103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Sugar plant automation</a:t>
            </a:r>
            <a:endParaRPr lang="en-US" sz="1350" dirty="0"/>
          </a:p>
        </p:txBody>
      </p:sp>
      <p:sp>
        <p:nvSpPr>
          <p:cNvPr id="28" name="Shape 26"/>
          <p:cNvSpPr/>
          <p:nvPr/>
        </p:nvSpPr>
        <p:spPr>
          <a:xfrm>
            <a:off x="3749040" y="5065776"/>
            <a:ext cx="100584" cy="100584"/>
          </a:xfrm>
          <a:prstGeom prst="ellipse">
            <a:avLst/>
          </a:prstGeom>
          <a:solidFill>
            <a:srgbClr val="FF6B00"/>
          </a:solidFill>
          <a:ln/>
        </p:spPr>
      </p:sp>
      <p:sp>
        <p:nvSpPr>
          <p:cNvPr id="29" name="Text 27"/>
          <p:cNvSpPr/>
          <p:nvPr/>
        </p:nvSpPr>
        <p:spPr>
          <a:xfrm>
            <a:off x="3959352" y="4965192"/>
            <a:ext cx="2103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Robotics automation</a:t>
            </a:r>
            <a:endParaRPr lang="en-US" sz="1350" dirty="0"/>
          </a:p>
        </p:txBody>
      </p:sp>
      <p:sp>
        <p:nvSpPr>
          <p:cNvPr id="30" name="Shape 28"/>
          <p:cNvSpPr/>
          <p:nvPr/>
        </p:nvSpPr>
        <p:spPr>
          <a:xfrm>
            <a:off x="3749040" y="5596128"/>
            <a:ext cx="100584" cy="100584"/>
          </a:xfrm>
          <a:prstGeom prst="ellipse">
            <a:avLst/>
          </a:prstGeom>
          <a:solidFill>
            <a:srgbClr val="FF6B00"/>
          </a:solidFill>
          <a:ln/>
        </p:spPr>
      </p:sp>
      <p:sp>
        <p:nvSpPr>
          <p:cNvPr id="31" name="Text 29"/>
          <p:cNvSpPr/>
          <p:nvPr/>
        </p:nvSpPr>
        <p:spPr>
          <a:xfrm>
            <a:off x="3959352" y="5495544"/>
            <a:ext cx="2103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Nozzle alignment</a:t>
            </a:r>
            <a:endParaRPr lang="en-US" sz="1350" dirty="0"/>
          </a:p>
        </p:txBody>
      </p:sp>
      <p:sp>
        <p:nvSpPr>
          <p:cNvPr id="32" name="Shape 30"/>
          <p:cNvSpPr/>
          <p:nvPr/>
        </p:nvSpPr>
        <p:spPr>
          <a:xfrm>
            <a:off x="6382512" y="2514600"/>
            <a:ext cx="2670048" cy="3566160"/>
          </a:xfrm>
          <a:prstGeom prst="rect">
            <a:avLst/>
          </a:prstGeom>
          <a:solidFill>
            <a:srgbClr val="FFFFFF"/>
          </a:solidFill>
          <a:ln w="12700">
            <a:solidFill>
              <a:srgbClr val="E6E6E6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6382512" y="2514600"/>
            <a:ext cx="2670048" cy="685800"/>
          </a:xfrm>
          <a:prstGeom prst="rect">
            <a:avLst/>
          </a:prstGeom>
          <a:solidFill>
            <a:srgbClr val="0D0D0D"/>
          </a:solidFill>
          <a:ln/>
        </p:spPr>
      </p:sp>
      <p:sp>
        <p:nvSpPr>
          <p:cNvPr id="34" name="Text 32"/>
          <p:cNvSpPr/>
          <p:nvPr/>
        </p:nvSpPr>
        <p:spPr>
          <a:xfrm>
            <a:off x="6583680" y="2688336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A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AUTOMOTIVE</a:t>
            </a:r>
            <a:endParaRPr lang="en-US" sz="1500" dirty="0"/>
          </a:p>
        </p:txBody>
      </p:sp>
      <p:sp>
        <p:nvSpPr>
          <p:cNvPr id="35" name="Shape 33"/>
          <p:cNvSpPr/>
          <p:nvPr/>
        </p:nvSpPr>
        <p:spPr>
          <a:xfrm>
            <a:off x="6611112" y="3474720"/>
            <a:ext cx="100584" cy="100584"/>
          </a:xfrm>
          <a:prstGeom prst="ellipse">
            <a:avLst/>
          </a:prstGeom>
          <a:solidFill>
            <a:srgbClr val="FF6B00"/>
          </a:solidFill>
          <a:ln/>
        </p:spPr>
      </p:sp>
      <p:sp>
        <p:nvSpPr>
          <p:cNvPr id="36" name="Text 34"/>
          <p:cNvSpPr/>
          <p:nvPr/>
        </p:nvSpPr>
        <p:spPr>
          <a:xfrm>
            <a:off x="6821424" y="3374136"/>
            <a:ext cx="2103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Paint shop automation</a:t>
            </a:r>
            <a:endParaRPr lang="en-US" sz="1350" dirty="0"/>
          </a:p>
        </p:txBody>
      </p:sp>
      <p:sp>
        <p:nvSpPr>
          <p:cNvPr id="37" name="Shape 35"/>
          <p:cNvSpPr/>
          <p:nvPr/>
        </p:nvSpPr>
        <p:spPr>
          <a:xfrm>
            <a:off x="6611112" y="4005072"/>
            <a:ext cx="100584" cy="100584"/>
          </a:xfrm>
          <a:prstGeom prst="ellipse">
            <a:avLst/>
          </a:prstGeom>
          <a:solidFill>
            <a:srgbClr val="FF6B00"/>
          </a:solidFill>
          <a:ln/>
        </p:spPr>
      </p:sp>
      <p:sp>
        <p:nvSpPr>
          <p:cNvPr id="38" name="Text 36"/>
          <p:cNvSpPr/>
          <p:nvPr/>
        </p:nvSpPr>
        <p:spPr>
          <a:xfrm>
            <a:off x="6821424" y="3904488"/>
            <a:ext cx="2103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Assembly shop automation</a:t>
            </a:r>
            <a:endParaRPr lang="en-US" sz="1350" dirty="0"/>
          </a:p>
        </p:txBody>
      </p:sp>
      <p:sp>
        <p:nvSpPr>
          <p:cNvPr id="39" name="Shape 37"/>
          <p:cNvSpPr/>
          <p:nvPr/>
        </p:nvSpPr>
        <p:spPr>
          <a:xfrm>
            <a:off x="6611112" y="4535424"/>
            <a:ext cx="100584" cy="100584"/>
          </a:xfrm>
          <a:prstGeom prst="ellipse">
            <a:avLst/>
          </a:prstGeom>
          <a:solidFill>
            <a:srgbClr val="FF6B00"/>
          </a:solidFill>
          <a:ln/>
        </p:spPr>
      </p:sp>
      <p:sp>
        <p:nvSpPr>
          <p:cNvPr id="40" name="Text 38"/>
          <p:cNvSpPr/>
          <p:nvPr/>
        </p:nvSpPr>
        <p:spPr>
          <a:xfrm>
            <a:off x="6821424" y="4434840"/>
            <a:ext cx="2103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Power &amp; free conveyors</a:t>
            </a:r>
            <a:endParaRPr lang="en-US" sz="1350" dirty="0"/>
          </a:p>
        </p:txBody>
      </p:sp>
      <p:sp>
        <p:nvSpPr>
          <p:cNvPr id="41" name="Shape 39"/>
          <p:cNvSpPr/>
          <p:nvPr/>
        </p:nvSpPr>
        <p:spPr>
          <a:xfrm>
            <a:off x="6611112" y="5065776"/>
            <a:ext cx="100584" cy="100584"/>
          </a:xfrm>
          <a:prstGeom prst="ellipse">
            <a:avLst/>
          </a:prstGeom>
          <a:solidFill>
            <a:srgbClr val="FF6B00"/>
          </a:solidFill>
          <a:ln/>
        </p:spPr>
      </p:sp>
      <p:sp>
        <p:nvSpPr>
          <p:cNvPr id="42" name="Text 40"/>
          <p:cNvSpPr/>
          <p:nvPr/>
        </p:nvSpPr>
        <p:spPr>
          <a:xfrm>
            <a:off x="6821424" y="4965192"/>
            <a:ext cx="2103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Vision systems</a:t>
            </a:r>
            <a:endParaRPr lang="en-US" sz="1350" dirty="0"/>
          </a:p>
        </p:txBody>
      </p:sp>
      <p:sp>
        <p:nvSpPr>
          <p:cNvPr id="43" name="Shape 41"/>
          <p:cNvSpPr/>
          <p:nvPr/>
        </p:nvSpPr>
        <p:spPr>
          <a:xfrm>
            <a:off x="6611112" y="5596128"/>
            <a:ext cx="100584" cy="100584"/>
          </a:xfrm>
          <a:prstGeom prst="ellipse">
            <a:avLst/>
          </a:prstGeom>
          <a:solidFill>
            <a:srgbClr val="FF6B00"/>
          </a:solidFill>
          <a:ln/>
        </p:spPr>
      </p:sp>
      <p:sp>
        <p:nvSpPr>
          <p:cNvPr id="44" name="Text 42"/>
          <p:cNvSpPr/>
          <p:nvPr/>
        </p:nvSpPr>
        <p:spPr>
          <a:xfrm>
            <a:off x="6821424" y="5495544"/>
            <a:ext cx="2103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IIoT solutions</a:t>
            </a:r>
            <a:endParaRPr lang="en-US" sz="1350" dirty="0"/>
          </a:p>
        </p:txBody>
      </p:sp>
      <p:sp>
        <p:nvSpPr>
          <p:cNvPr id="45" name="Shape 43"/>
          <p:cNvSpPr/>
          <p:nvPr/>
        </p:nvSpPr>
        <p:spPr>
          <a:xfrm>
            <a:off x="9244584" y="2514600"/>
            <a:ext cx="2670048" cy="3566160"/>
          </a:xfrm>
          <a:prstGeom prst="rect">
            <a:avLst/>
          </a:prstGeom>
          <a:solidFill>
            <a:srgbClr val="FFFFFF"/>
          </a:solidFill>
          <a:ln w="12700">
            <a:solidFill>
              <a:srgbClr val="E6E6E6"/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9244584" y="2514600"/>
            <a:ext cx="2670048" cy="685800"/>
          </a:xfrm>
          <a:prstGeom prst="rect">
            <a:avLst/>
          </a:prstGeom>
          <a:solidFill>
            <a:srgbClr val="0D0D0D"/>
          </a:solidFill>
          <a:ln/>
        </p:spPr>
      </p:sp>
      <p:sp>
        <p:nvSpPr>
          <p:cNvPr id="47" name="Text 45"/>
          <p:cNvSpPr/>
          <p:nvPr/>
        </p:nvSpPr>
        <p:spPr>
          <a:xfrm>
            <a:off x="9445752" y="2688336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A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UTILITIES</a:t>
            </a:r>
            <a:endParaRPr lang="en-US" sz="1500" dirty="0"/>
          </a:p>
        </p:txBody>
      </p:sp>
      <p:sp>
        <p:nvSpPr>
          <p:cNvPr id="48" name="Shape 46"/>
          <p:cNvSpPr/>
          <p:nvPr/>
        </p:nvSpPr>
        <p:spPr>
          <a:xfrm>
            <a:off x="9473184" y="3474720"/>
            <a:ext cx="100584" cy="100584"/>
          </a:xfrm>
          <a:prstGeom prst="ellipse">
            <a:avLst/>
          </a:prstGeom>
          <a:solidFill>
            <a:srgbClr val="FF6B00"/>
          </a:solidFill>
          <a:ln/>
        </p:spPr>
      </p:sp>
      <p:sp>
        <p:nvSpPr>
          <p:cNvPr id="49" name="Text 47"/>
          <p:cNvSpPr/>
          <p:nvPr/>
        </p:nvSpPr>
        <p:spPr>
          <a:xfrm>
            <a:off x="9683496" y="3374136"/>
            <a:ext cx="2103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Energy &amp; water monitoring</a:t>
            </a:r>
            <a:endParaRPr lang="en-US" sz="1350" dirty="0"/>
          </a:p>
        </p:txBody>
      </p:sp>
      <p:sp>
        <p:nvSpPr>
          <p:cNvPr id="50" name="Shape 48"/>
          <p:cNvSpPr/>
          <p:nvPr/>
        </p:nvSpPr>
        <p:spPr>
          <a:xfrm>
            <a:off x="9473184" y="4005072"/>
            <a:ext cx="100584" cy="100584"/>
          </a:xfrm>
          <a:prstGeom prst="ellipse">
            <a:avLst/>
          </a:prstGeom>
          <a:solidFill>
            <a:srgbClr val="FF6B00"/>
          </a:solidFill>
          <a:ln/>
        </p:spPr>
      </p:sp>
      <p:sp>
        <p:nvSpPr>
          <p:cNvPr id="51" name="Text 49"/>
          <p:cNvSpPr/>
          <p:nvPr/>
        </p:nvSpPr>
        <p:spPr>
          <a:xfrm>
            <a:off x="9683496" y="3904488"/>
            <a:ext cx="2103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WTP / STP automation</a:t>
            </a:r>
            <a:endParaRPr lang="en-US" sz="1350" dirty="0"/>
          </a:p>
        </p:txBody>
      </p:sp>
      <p:sp>
        <p:nvSpPr>
          <p:cNvPr id="52" name="Shape 50"/>
          <p:cNvSpPr/>
          <p:nvPr/>
        </p:nvSpPr>
        <p:spPr>
          <a:xfrm>
            <a:off x="9473184" y="4535424"/>
            <a:ext cx="100584" cy="100584"/>
          </a:xfrm>
          <a:prstGeom prst="ellipse">
            <a:avLst/>
          </a:prstGeom>
          <a:solidFill>
            <a:srgbClr val="FF6B00"/>
          </a:solidFill>
          <a:ln/>
        </p:spPr>
      </p:sp>
      <p:sp>
        <p:nvSpPr>
          <p:cNvPr id="53" name="Text 51"/>
          <p:cNvSpPr/>
          <p:nvPr/>
        </p:nvSpPr>
        <p:spPr>
          <a:xfrm>
            <a:off x="9683496" y="4434840"/>
            <a:ext cx="2103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Dam automation</a:t>
            </a:r>
            <a:endParaRPr lang="en-US" sz="1350" dirty="0"/>
          </a:p>
        </p:txBody>
      </p:sp>
      <p:sp>
        <p:nvSpPr>
          <p:cNvPr id="54" name="Shape 52"/>
          <p:cNvSpPr/>
          <p:nvPr/>
        </p:nvSpPr>
        <p:spPr>
          <a:xfrm>
            <a:off x="9473184" y="5065776"/>
            <a:ext cx="100584" cy="100584"/>
          </a:xfrm>
          <a:prstGeom prst="ellipse">
            <a:avLst/>
          </a:prstGeom>
          <a:solidFill>
            <a:srgbClr val="FF6B00"/>
          </a:solidFill>
          <a:ln/>
        </p:spPr>
      </p:sp>
      <p:sp>
        <p:nvSpPr>
          <p:cNvPr id="55" name="Text 53"/>
          <p:cNvSpPr/>
          <p:nvPr/>
        </p:nvSpPr>
        <p:spPr>
          <a:xfrm>
            <a:off x="9683496" y="4965192"/>
            <a:ext cx="2103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Tubewell automation</a:t>
            </a:r>
            <a:endParaRPr lang="en-US" sz="1350" dirty="0"/>
          </a:p>
        </p:txBody>
      </p:sp>
      <p:sp>
        <p:nvSpPr>
          <p:cNvPr id="56" name="Shape 54"/>
          <p:cNvSpPr/>
          <p:nvPr/>
        </p:nvSpPr>
        <p:spPr>
          <a:xfrm>
            <a:off x="9473184" y="5596128"/>
            <a:ext cx="100584" cy="100584"/>
          </a:xfrm>
          <a:prstGeom prst="ellipse">
            <a:avLst/>
          </a:prstGeom>
          <a:solidFill>
            <a:srgbClr val="FF6B00"/>
          </a:solidFill>
          <a:ln/>
        </p:spPr>
      </p:sp>
      <p:sp>
        <p:nvSpPr>
          <p:cNvPr id="57" name="Text 55"/>
          <p:cNvSpPr/>
          <p:nvPr/>
        </p:nvSpPr>
        <p:spPr>
          <a:xfrm>
            <a:off x="9683496" y="5495544"/>
            <a:ext cx="2103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Downtime analysis</a:t>
            </a:r>
            <a:endParaRPr lang="en-US" sz="1350" dirty="0"/>
          </a:p>
        </p:txBody>
      </p:sp>
      <p:sp>
        <p:nvSpPr>
          <p:cNvPr id="58" name="Text 56"/>
          <p:cNvSpPr/>
          <p:nvPr/>
        </p:nvSpPr>
        <p:spPr>
          <a:xfrm>
            <a:off x="777240" y="6419088"/>
            <a:ext cx="5486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A8A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Vedika Instruments Pvt. Ltd.</a:t>
            </a:r>
            <a:endParaRPr lang="en-US" sz="1200" dirty="0"/>
          </a:p>
        </p:txBody>
      </p:sp>
      <p:sp>
        <p:nvSpPr>
          <p:cNvPr id="59" name="Text 57"/>
          <p:cNvSpPr/>
          <p:nvPr/>
        </p:nvSpPr>
        <p:spPr>
          <a:xfrm>
            <a:off x="5943600" y="6419088"/>
            <a:ext cx="546811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8A8A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www.vedikainstruments.com</a:t>
            </a:r>
            <a:endParaRPr lang="en-US" sz="120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200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20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20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200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200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200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200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200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20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200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200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200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>
                      <p:stCondLst>
                        <p:cond delay="200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FAFA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2057400"/>
          </a:xfrm>
          <a:prstGeom prst="rect">
            <a:avLst/>
          </a:prstGeom>
          <a:solidFill>
            <a:srgbClr val="0D0D0D"/>
          </a:solidFill>
          <a:ln/>
        </p:spPr>
      </p:sp>
      <p:sp>
        <p:nvSpPr>
          <p:cNvPr id="3" name="Text 1"/>
          <p:cNvSpPr/>
          <p:nvPr/>
        </p:nvSpPr>
        <p:spPr>
          <a:xfrm>
            <a:off x="777240" y="411480"/>
            <a:ext cx="1828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spc="200" kern="0" dirty="0">
                <a:solidFill>
                  <a:srgbClr val="FF6B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18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777240" y="822960"/>
            <a:ext cx="9601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SOFT STARTER PANELS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95528" y="1481328"/>
            <a:ext cx="10424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B3B3B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Protects power-transmitting elements during start-up and ramp down.</a:t>
            </a:r>
            <a:endParaRPr lang="en-US" sz="1600" dirty="0"/>
          </a:p>
        </p:txBody>
      </p:sp>
      <p:pic>
        <p:nvPicPr>
          <p:cNvPr id="6" name="Image 0" descr="media/image72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7315200" y="2651760"/>
            <a:ext cx="4114800" cy="301752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85800" y="251460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FF6B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SPECIFICATIONS</a:t>
            </a:r>
            <a:endParaRPr lang="en-US" sz="1300" dirty="0"/>
          </a:p>
        </p:txBody>
      </p:sp>
      <p:sp>
        <p:nvSpPr>
          <p:cNvPr id="8" name="Shape 5"/>
          <p:cNvSpPr/>
          <p:nvPr/>
        </p:nvSpPr>
        <p:spPr>
          <a:xfrm>
            <a:off x="658368" y="3017520"/>
            <a:ext cx="612648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E6E6E6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68680" y="3182112"/>
            <a:ext cx="45720" cy="237744"/>
          </a:xfrm>
          <a:prstGeom prst="rect">
            <a:avLst/>
          </a:prstGeom>
          <a:solidFill>
            <a:srgbClr val="FF6B00"/>
          </a:solidFill>
          <a:ln/>
        </p:spPr>
      </p:sp>
      <p:sp>
        <p:nvSpPr>
          <p:cNvPr id="10" name="Text 7"/>
          <p:cNvSpPr/>
          <p:nvPr/>
        </p:nvSpPr>
        <p:spPr>
          <a:xfrm>
            <a:off x="1115568" y="3090672"/>
            <a:ext cx="5486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Overload &amp; over current protection</a:t>
            </a:r>
            <a:endParaRPr lang="en-US" sz="1400" dirty="0"/>
          </a:p>
        </p:txBody>
      </p:sp>
      <p:sp>
        <p:nvSpPr>
          <p:cNvPr id="11" name="Shape 8"/>
          <p:cNvSpPr/>
          <p:nvPr/>
        </p:nvSpPr>
        <p:spPr>
          <a:xfrm>
            <a:off x="658368" y="3703320"/>
            <a:ext cx="612648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E6E6E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868680" y="3867912"/>
            <a:ext cx="45720" cy="237744"/>
          </a:xfrm>
          <a:prstGeom prst="rect">
            <a:avLst/>
          </a:prstGeom>
          <a:solidFill>
            <a:srgbClr val="FF6B00"/>
          </a:solidFill>
          <a:ln/>
        </p:spPr>
      </p:sp>
      <p:sp>
        <p:nvSpPr>
          <p:cNvPr id="13" name="Text 10"/>
          <p:cNvSpPr/>
          <p:nvPr/>
        </p:nvSpPr>
        <p:spPr>
          <a:xfrm>
            <a:off x="1115568" y="3776472"/>
            <a:ext cx="5486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Under / over voltage protection</a:t>
            </a:r>
            <a:endParaRPr lang="en-US" sz="1400" dirty="0"/>
          </a:p>
        </p:txBody>
      </p:sp>
      <p:sp>
        <p:nvSpPr>
          <p:cNvPr id="14" name="Shape 11"/>
          <p:cNvSpPr/>
          <p:nvPr/>
        </p:nvSpPr>
        <p:spPr>
          <a:xfrm>
            <a:off x="658368" y="4389120"/>
            <a:ext cx="612648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E6E6E6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868680" y="4553712"/>
            <a:ext cx="45720" cy="237744"/>
          </a:xfrm>
          <a:prstGeom prst="rect">
            <a:avLst/>
          </a:prstGeom>
          <a:solidFill>
            <a:srgbClr val="FF6B00"/>
          </a:solidFill>
          <a:ln/>
        </p:spPr>
      </p:sp>
      <p:sp>
        <p:nvSpPr>
          <p:cNvPr id="16" name="Text 13"/>
          <p:cNvSpPr/>
          <p:nvPr/>
        </p:nvSpPr>
        <p:spPr>
          <a:xfrm>
            <a:off x="1115568" y="4462272"/>
            <a:ext cx="5486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Graphical display with logical keypad</a:t>
            </a:r>
            <a:endParaRPr lang="en-US" sz="1400" dirty="0"/>
          </a:p>
        </p:txBody>
      </p:sp>
      <p:sp>
        <p:nvSpPr>
          <p:cNvPr id="17" name="Shape 14"/>
          <p:cNvSpPr/>
          <p:nvPr/>
        </p:nvSpPr>
        <p:spPr>
          <a:xfrm>
            <a:off x="658368" y="5074920"/>
            <a:ext cx="612648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E6E6E6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868680" y="5239512"/>
            <a:ext cx="45720" cy="237744"/>
          </a:xfrm>
          <a:prstGeom prst="rect">
            <a:avLst/>
          </a:prstGeom>
          <a:solidFill>
            <a:srgbClr val="FF6B00"/>
          </a:solidFill>
          <a:ln/>
        </p:spPr>
      </p:sp>
      <p:sp>
        <p:nvSpPr>
          <p:cNvPr id="19" name="Text 16"/>
          <p:cNvSpPr/>
          <p:nvPr/>
        </p:nvSpPr>
        <p:spPr>
          <a:xfrm>
            <a:off x="1115568" y="5148072"/>
            <a:ext cx="5486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Advanced setup &amp; status viewing</a:t>
            </a:r>
            <a:endParaRPr lang="en-US" sz="1400" dirty="0"/>
          </a:p>
        </p:txBody>
      </p:sp>
      <p:sp>
        <p:nvSpPr>
          <p:cNvPr id="20" name="Text 17"/>
          <p:cNvSpPr/>
          <p:nvPr/>
        </p:nvSpPr>
        <p:spPr>
          <a:xfrm>
            <a:off x="777240" y="6419088"/>
            <a:ext cx="5486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A8A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Vedika Instruments Pvt. Ltd.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5943600" y="6419088"/>
            <a:ext cx="546811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8A8A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www.vedikainstruments.com</a:t>
            </a:r>
            <a:endParaRPr lang="en-US" sz="120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200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20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20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200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200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200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200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200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20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200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200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200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>
                      <p:stCondLst>
                        <p:cond delay="200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FAFA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2057400"/>
          </a:xfrm>
          <a:prstGeom prst="rect">
            <a:avLst/>
          </a:prstGeom>
          <a:solidFill>
            <a:srgbClr val="0D0D0D"/>
          </a:solidFill>
          <a:ln/>
        </p:spPr>
      </p:sp>
      <p:sp>
        <p:nvSpPr>
          <p:cNvPr id="3" name="Text 1"/>
          <p:cNvSpPr/>
          <p:nvPr/>
        </p:nvSpPr>
        <p:spPr>
          <a:xfrm>
            <a:off x="777240" y="411480"/>
            <a:ext cx="1828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spc="200" kern="0" dirty="0">
                <a:solidFill>
                  <a:srgbClr val="FF6B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19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777240" y="822960"/>
            <a:ext cx="9601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PLC PANELS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95528" y="1481328"/>
            <a:ext cx="10424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B3B3B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Automatic, efficient and hassle-free plant and machine operation.</a:t>
            </a:r>
            <a:endParaRPr lang="en-US" sz="1600" dirty="0"/>
          </a:p>
        </p:txBody>
      </p:sp>
      <p:pic>
        <p:nvPicPr>
          <p:cNvPr id="6" name="Image 0" descr="media/image73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7315200" y="2651760"/>
            <a:ext cx="4114800" cy="301752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85800" y="251460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FF6B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SPECIFICATIONS</a:t>
            </a:r>
            <a:endParaRPr lang="en-US" sz="1300" dirty="0"/>
          </a:p>
        </p:txBody>
      </p:sp>
      <p:sp>
        <p:nvSpPr>
          <p:cNvPr id="8" name="Shape 5"/>
          <p:cNvSpPr/>
          <p:nvPr/>
        </p:nvSpPr>
        <p:spPr>
          <a:xfrm>
            <a:off x="658368" y="3017520"/>
            <a:ext cx="612648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E6E6E6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68680" y="3182112"/>
            <a:ext cx="45720" cy="237744"/>
          </a:xfrm>
          <a:prstGeom prst="rect">
            <a:avLst/>
          </a:prstGeom>
          <a:solidFill>
            <a:srgbClr val="FF6B00"/>
          </a:solidFill>
          <a:ln/>
        </p:spPr>
      </p:sp>
      <p:sp>
        <p:nvSpPr>
          <p:cNvPr id="10" name="Text 7"/>
          <p:cNvSpPr/>
          <p:nvPr/>
        </p:nvSpPr>
        <p:spPr>
          <a:xfrm>
            <a:off x="1115568" y="3090672"/>
            <a:ext cx="5486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PLC modules, HMI display, MCB &amp; SMPS</a:t>
            </a:r>
            <a:endParaRPr lang="en-US" sz="1400" dirty="0"/>
          </a:p>
        </p:txBody>
      </p:sp>
      <p:sp>
        <p:nvSpPr>
          <p:cNvPr id="11" name="Shape 8"/>
          <p:cNvSpPr/>
          <p:nvPr/>
        </p:nvSpPr>
        <p:spPr>
          <a:xfrm>
            <a:off x="658368" y="3703320"/>
            <a:ext cx="612648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E6E6E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868680" y="3867912"/>
            <a:ext cx="45720" cy="237744"/>
          </a:xfrm>
          <a:prstGeom prst="rect">
            <a:avLst/>
          </a:prstGeom>
          <a:solidFill>
            <a:srgbClr val="FF6B00"/>
          </a:solidFill>
          <a:ln/>
        </p:spPr>
      </p:sp>
      <p:sp>
        <p:nvSpPr>
          <p:cNvPr id="13" name="Text 10"/>
          <p:cNvSpPr/>
          <p:nvPr/>
        </p:nvSpPr>
        <p:spPr>
          <a:xfrm>
            <a:off x="1115568" y="3776472"/>
            <a:ext cx="5486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Expandable PLC with SCADA</a:t>
            </a:r>
            <a:endParaRPr lang="en-US" sz="1400" dirty="0"/>
          </a:p>
        </p:txBody>
      </p:sp>
      <p:sp>
        <p:nvSpPr>
          <p:cNvPr id="14" name="Shape 11"/>
          <p:cNvSpPr/>
          <p:nvPr/>
        </p:nvSpPr>
        <p:spPr>
          <a:xfrm>
            <a:off x="658368" y="4389120"/>
            <a:ext cx="612648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E6E6E6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868680" y="4553712"/>
            <a:ext cx="45720" cy="237744"/>
          </a:xfrm>
          <a:prstGeom prst="rect">
            <a:avLst/>
          </a:prstGeom>
          <a:solidFill>
            <a:srgbClr val="FF6B00"/>
          </a:solidFill>
          <a:ln/>
        </p:spPr>
      </p:sp>
      <p:sp>
        <p:nvSpPr>
          <p:cNvPr id="16" name="Text 13"/>
          <p:cNvSpPr/>
          <p:nvPr/>
        </p:nvSpPr>
        <p:spPr>
          <a:xfrm>
            <a:off x="1115568" y="4462272"/>
            <a:ext cx="5486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Redundant PLC for critical operation</a:t>
            </a:r>
            <a:endParaRPr lang="en-US" sz="1400" dirty="0"/>
          </a:p>
        </p:txBody>
      </p:sp>
      <p:sp>
        <p:nvSpPr>
          <p:cNvPr id="17" name="Shape 14"/>
          <p:cNvSpPr/>
          <p:nvPr/>
        </p:nvSpPr>
        <p:spPr>
          <a:xfrm>
            <a:off x="658368" y="5074920"/>
            <a:ext cx="612648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E6E6E6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868680" y="5239512"/>
            <a:ext cx="45720" cy="237744"/>
          </a:xfrm>
          <a:prstGeom prst="rect">
            <a:avLst/>
          </a:prstGeom>
          <a:solidFill>
            <a:srgbClr val="FF6B00"/>
          </a:solidFill>
          <a:ln/>
        </p:spPr>
      </p:sp>
      <p:sp>
        <p:nvSpPr>
          <p:cNvPr id="19" name="Text 16"/>
          <p:cNvSpPr/>
          <p:nvPr/>
        </p:nvSpPr>
        <p:spPr>
          <a:xfrm>
            <a:off x="1115568" y="5148072"/>
            <a:ext cx="5486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Ethernet with SIM for remote control</a:t>
            </a:r>
            <a:endParaRPr lang="en-US" sz="1400" dirty="0"/>
          </a:p>
        </p:txBody>
      </p:sp>
      <p:sp>
        <p:nvSpPr>
          <p:cNvPr id="20" name="Text 17"/>
          <p:cNvSpPr/>
          <p:nvPr/>
        </p:nvSpPr>
        <p:spPr>
          <a:xfrm>
            <a:off x="777240" y="6419088"/>
            <a:ext cx="5486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A8A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Vedika Instruments Pvt. Ltd.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5943600" y="6419088"/>
            <a:ext cx="546811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8A8A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www.vedikainstruments.com</a:t>
            </a:r>
            <a:endParaRPr lang="en-US" sz="120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200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20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20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200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200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200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200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200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20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200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200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200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>
                      <p:stCondLst>
                        <p:cond delay="200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FAFA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2057400"/>
          </a:xfrm>
          <a:prstGeom prst="rect">
            <a:avLst/>
          </a:prstGeom>
          <a:solidFill>
            <a:srgbClr val="0D0D0D"/>
          </a:solidFill>
          <a:ln/>
        </p:spPr>
      </p:sp>
      <p:sp>
        <p:nvSpPr>
          <p:cNvPr id="3" name="Text 1"/>
          <p:cNvSpPr/>
          <p:nvPr/>
        </p:nvSpPr>
        <p:spPr>
          <a:xfrm>
            <a:off x="777240" y="411480"/>
            <a:ext cx="1828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spc="200" kern="0" dirty="0">
                <a:solidFill>
                  <a:srgbClr val="FF6B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777240" y="822960"/>
            <a:ext cx="9601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INSTRUMENTATION PANELS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95528" y="1481328"/>
            <a:ext cx="10424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B3B3B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Monitors temperature, level, flow and pressure from a single point.</a:t>
            </a:r>
            <a:endParaRPr lang="en-US" sz="1600" dirty="0"/>
          </a:p>
        </p:txBody>
      </p:sp>
      <p:pic>
        <p:nvPicPr>
          <p:cNvPr id="6" name="Image 0" descr="media/image76.jpe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7315200" y="2651760"/>
            <a:ext cx="4114800" cy="301752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85800" y="251460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FF6B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SPECIFICATIONS</a:t>
            </a:r>
            <a:endParaRPr lang="en-US" sz="1300" dirty="0"/>
          </a:p>
        </p:txBody>
      </p:sp>
      <p:sp>
        <p:nvSpPr>
          <p:cNvPr id="8" name="Shape 5"/>
          <p:cNvSpPr/>
          <p:nvPr/>
        </p:nvSpPr>
        <p:spPr>
          <a:xfrm>
            <a:off x="658368" y="3017520"/>
            <a:ext cx="612648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E6E6E6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68680" y="3182112"/>
            <a:ext cx="45720" cy="237744"/>
          </a:xfrm>
          <a:prstGeom prst="rect">
            <a:avLst/>
          </a:prstGeom>
          <a:solidFill>
            <a:srgbClr val="FF6B00"/>
          </a:solidFill>
          <a:ln/>
        </p:spPr>
      </p:sp>
      <p:sp>
        <p:nvSpPr>
          <p:cNvPr id="10" name="Text 7"/>
          <p:cNvSpPr/>
          <p:nvPr/>
        </p:nvSpPr>
        <p:spPr>
          <a:xfrm>
            <a:off x="1115568" y="3090672"/>
            <a:ext cx="5486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Displays pH, ORP, temperature &amp; flow</a:t>
            </a:r>
            <a:endParaRPr lang="en-US" sz="1400" dirty="0"/>
          </a:p>
        </p:txBody>
      </p:sp>
      <p:sp>
        <p:nvSpPr>
          <p:cNvPr id="11" name="Shape 8"/>
          <p:cNvSpPr/>
          <p:nvPr/>
        </p:nvSpPr>
        <p:spPr>
          <a:xfrm>
            <a:off x="658368" y="3703320"/>
            <a:ext cx="612648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E6E6E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868680" y="3867912"/>
            <a:ext cx="45720" cy="237744"/>
          </a:xfrm>
          <a:prstGeom prst="rect">
            <a:avLst/>
          </a:prstGeom>
          <a:solidFill>
            <a:srgbClr val="FF6B00"/>
          </a:solidFill>
          <a:ln/>
        </p:spPr>
      </p:sp>
      <p:sp>
        <p:nvSpPr>
          <p:cNvPr id="13" name="Text 10"/>
          <p:cNvSpPr/>
          <p:nvPr/>
        </p:nvSpPr>
        <p:spPr>
          <a:xfrm>
            <a:off x="1115568" y="3776472"/>
            <a:ext cx="5486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Annunciator with hooter option</a:t>
            </a:r>
            <a:endParaRPr lang="en-US" sz="1400" dirty="0"/>
          </a:p>
        </p:txBody>
      </p:sp>
      <p:sp>
        <p:nvSpPr>
          <p:cNvPr id="14" name="Shape 11"/>
          <p:cNvSpPr/>
          <p:nvPr/>
        </p:nvSpPr>
        <p:spPr>
          <a:xfrm>
            <a:off x="658368" y="4389120"/>
            <a:ext cx="612648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E6E6E6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868680" y="4553712"/>
            <a:ext cx="45720" cy="237744"/>
          </a:xfrm>
          <a:prstGeom prst="rect">
            <a:avLst/>
          </a:prstGeom>
          <a:solidFill>
            <a:srgbClr val="FF6B00"/>
          </a:solidFill>
          <a:ln/>
        </p:spPr>
      </p:sp>
      <p:sp>
        <p:nvSpPr>
          <p:cNvPr id="16" name="Text 13"/>
          <p:cNvSpPr/>
          <p:nvPr/>
        </p:nvSpPr>
        <p:spPr>
          <a:xfrm>
            <a:off x="1115568" y="4462272"/>
            <a:ext cx="5486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Instant abnormal condition alerts</a:t>
            </a:r>
            <a:endParaRPr lang="en-US" sz="1400" dirty="0"/>
          </a:p>
        </p:txBody>
      </p:sp>
      <p:sp>
        <p:nvSpPr>
          <p:cNvPr id="17" name="Shape 14"/>
          <p:cNvSpPr/>
          <p:nvPr/>
        </p:nvSpPr>
        <p:spPr>
          <a:xfrm>
            <a:off x="658368" y="5074920"/>
            <a:ext cx="612648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E6E6E6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868680" y="5239512"/>
            <a:ext cx="45720" cy="237744"/>
          </a:xfrm>
          <a:prstGeom prst="rect">
            <a:avLst/>
          </a:prstGeom>
          <a:solidFill>
            <a:srgbClr val="FF6B00"/>
          </a:solidFill>
          <a:ln/>
        </p:spPr>
      </p:sp>
      <p:sp>
        <p:nvSpPr>
          <p:cNvPr id="19" name="Text 16"/>
          <p:cNvSpPr/>
          <p:nvPr/>
        </p:nvSpPr>
        <p:spPr>
          <a:xfrm>
            <a:off x="1115568" y="5148072"/>
            <a:ext cx="5486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Immediate corrective control</a:t>
            </a:r>
            <a:endParaRPr lang="en-US" sz="1400" dirty="0"/>
          </a:p>
        </p:txBody>
      </p:sp>
      <p:sp>
        <p:nvSpPr>
          <p:cNvPr id="20" name="Text 17"/>
          <p:cNvSpPr/>
          <p:nvPr/>
        </p:nvSpPr>
        <p:spPr>
          <a:xfrm>
            <a:off x="777240" y="6419088"/>
            <a:ext cx="5486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A8A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Vedika Instruments Pvt. Ltd.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5943600" y="6419088"/>
            <a:ext cx="546811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8A8A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www.vedikainstruments.com</a:t>
            </a:r>
            <a:endParaRPr lang="en-US" sz="120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200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20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20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200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200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200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200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200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20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200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200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200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>
                      <p:stCondLst>
                        <p:cond delay="200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FAFA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2057400"/>
          </a:xfrm>
          <a:prstGeom prst="rect">
            <a:avLst/>
          </a:prstGeom>
          <a:solidFill>
            <a:srgbClr val="0D0D0D"/>
          </a:solidFill>
          <a:ln/>
        </p:spPr>
      </p:sp>
      <p:sp>
        <p:nvSpPr>
          <p:cNvPr id="3" name="Text 1"/>
          <p:cNvSpPr/>
          <p:nvPr/>
        </p:nvSpPr>
        <p:spPr>
          <a:xfrm>
            <a:off x="777240" y="411480"/>
            <a:ext cx="1828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spc="200" kern="0" dirty="0">
                <a:solidFill>
                  <a:srgbClr val="FF6B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777240" y="822960"/>
            <a:ext cx="9601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JUNCTION BOXES &amp; PDBs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95528" y="1481328"/>
            <a:ext cx="10424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B3B3B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Junction and power distribution boxes — easy to install, maintenance free.</a:t>
            </a:r>
            <a:endParaRPr lang="en-US" sz="1600" dirty="0"/>
          </a:p>
        </p:txBody>
      </p:sp>
      <p:pic>
        <p:nvPicPr>
          <p:cNvPr id="6" name="Image 0" descr="media/image79.jpe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7315200" y="2651760"/>
            <a:ext cx="4114800" cy="301752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85800" y="251460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FF6B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SPECIFICATIONS</a:t>
            </a:r>
            <a:endParaRPr lang="en-US" sz="1300" dirty="0"/>
          </a:p>
        </p:txBody>
      </p:sp>
      <p:sp>
        <p:nvSpPr>
          <p:cNvPr id="8" name="Shape 5"/>
          <p:cNvSpPr/>
          <p:nvPr/>
        </p:nvSpPr>
        <p:spPr>
          <a:xfrm>
            <a:off x="658368" y="3017520"/>
            <a:ext cx="612648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E6E6E6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68680" y="3182112"/>
            <a:ext cx="45720" cy="237744"/>
          </a:xfrm>
          <a:prstGeom prst="rect">
            <a:avLst/>
          </a:prstGeom>
          <a:solidFill>
            <a:srgbClr val="FF6B00"/>
          </a:solidFill>
          <a:ln/>
        </p:spPr>
      </p:sp>
      <p:sp>
        <p:nvSpPr>
          <p:cNvPr id="10" name="Text 7"/>
          <p:cNvSpPr/>
          <p:nvPr/>
        </p:nvSpPr>
        <p:spPr>
          <a:xfrm>
            <a:off x="1115568" y="3090672"/>
            <a:ext cx="5486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SS316 / SS304 / MS with gasketed trims</a:t>
            </a:r>
            <a:endParaRPr lang="en-US" sz="1400" dirty="0"/>
          </a:p>
        </p:txBody>
      </p:sp>
      <p:sp>
        <p:nvSpPr>
          <p:cNvPr id="11" name="Shape 8"/>
          <p:cNvSpPr/>
          <p:nvPr/>
        </p:nvSpPr>
        <p:spPr>
          <a:xfrm>
            <a:off x="658368" y="3703320"/>
            <a:ext cx="612648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E6E6E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868680" y="3867912"/>
            <a:ext cx="45720" cy="237744"/>
          </a:xfrm>
          <a:prstGeom prst="rect">
            <a:avLst/>
          </a:prstGeom>
          <a:solidFill>
            <a:srgbClr val="FF6B00"/>
          </a:solidFill>
          <a:ln/>
        </p:spPr>
      </p:sp>
      <p:sp>
        <p:nvSpPr>
          <p:cNvPr id="13" name="Text 10"/>
          <p:cNvSpPr/>
          <p:nvPr/>
        </p:nvSpPr>
        <p:spPr>
          <a:xfrm>
            <a:off x="1115568" y="3776472"/>
            <a:ext cx="5486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Flameproof junction boxes</a:t>
            </a:r>
            <a:endParaRPr lang="en-US" sz="1400" dirty="0"/>
          </a:p>
        </p:txBody>
      </p:sp>
      <p:sp>
        <p:nvSpPr>
          <p:cNvPr id="14" name="Shape 11"/>
          <p:cNvSpPr/>
          <p:nvPr/>
        </p:nvSpPr>
        <p:spPr>
          <a:xfrm>
            <a:off x="658368" y="4389120"/>
            <a:ext cx="612648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E6E6E6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868680" y="4553712"/>
            <a:ext cx="45720" cy="237744"/>
          </a:xfrm>
          <a:prstGeom prst="rect">
            <a:avLst/>
          </a:prstGeom>
          <a:solidFill>
            <a:srgbClr val="FF6B00"/>
          </a:solidFill>
          <a:ln/>
        </p:spPr>
      </p:sp>
      <p:sp>
        <p:nvSpPr>
          <p:cNvPr id="16" name="Text 13"/>
          <p:cNvSpPr/>
          <p:nvPr/>
        </p:nvSpPr>
        <p:spPr>
          <a:xfrm>
            <a:off x="1115568" y="4462272"/>
            <a:ext cx="5486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Top / bottom / side cable entry</a:t>
            </a:r>
            <a:endParaRPr lang="en-US" sz="1400" dirty="0"/>
          </a:p>
        </p:txBody>
      </p:sp>
      <p:sp>
        <p:nvSpPr>
          <p:cNvPr id="17" name="Shape 14"/>
          <p:cNvSpPr/>
          <p:nvPr/>
        </p:nvSpPr>
        <p:spPr>
          <a:xfrm>
            <a:off x="658368" y="5074920"/>
            <a:ext cx="612648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E6E6E6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868680" y="5239512"/>
            <a:ext cx="45720" cy="237744"/>
          </a:xfrm>
          <a:prstGeom prst="rect">
            <a:avLst/>
          </a:prstGeom>
          <a:solidFill>
            <a:srgbClr val="FF6B00"/>
          </a:solidFill>
          <a:ln/>
        </p:spPr>
      </p:sp>
      <p:sp>
        <p:nvSpPr>
          <p:cNvPr id="19" name="Text 16"/>
          <p:cNvSpPr/>
          <p:nvPr/>
        </p:nvSpPr>
        <p:spPr>
          <a:xfrm>
            <a:off x="1115568" y="5148072"/>
            <a:ext cx="5486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Aluminium or copper bus option</a:t>
            </a:r>
            <a:endParaRPr lang="en-US" sz="1400" dirty="0"/>
          </a:p>
        </p:txBody>
      </p:sp>
      <p:sp>
        <p:nvSpPr>
          <p:cNvPr id="20" name="Text 17"/>
          <p:cNvSpPr/>
          <p:nvPr/>
        </p:nvSpPr>
        <p:spPr>
          <a:xfrm>
            <a:off x="777240" y="6419088"/>
            <a:ext cx="5486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A8A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Vedika Instruments Pvt. Ltd.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5943600" y="6419088"/>
            <a:ext cx="546811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8A8A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www.vedikainstruments.com</a:t>
            </a:r>
            <a:endParaRPr lang="en-US" sz="120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200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20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20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200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200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200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200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200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20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200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200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200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>
                      <p:stCondLst>
                        <p:cond delay="200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solidFill>
          <a:srgbClr val="0D0D0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7240" y="457200"/>
            <a:ext cx="1828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spc="200" kern="0" dirty="0">
                <a:solidFill>
                  <a:srgbClr val="FF6B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22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777240" y="868680"/>
            <a:ext cx="9601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ENGINEERING &amp; AGGREGATION SERVICES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795528" y="1627632"/>
            <a:ext cx="9601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B3B3B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Design, implementation and supply across the full electrical scope.</a:t>
            </a:r>
            <a:endParaRPr lang="en-US" sz="1700" dirty="0"/>
          </a:p>
        </p:txBody>
      </p:sp>
      <p:sp>
        <p:nvSpPr>
          <p:cNvPr id="5" name="Shape 3"/>
          <p:cNvSpPr/>
          <p:nvPr/>
        </p:nvSpPr>
        <p:spPr>
          <a:xfrm>
            <a:off x="777240" y="2651760"/>
            <a:ext cx="3337560" cy="3246120"/>
          </a:xfrm>
          <a:prstGeom prst="rect">
            <a:avLst/>
          </a:prstGeom>
          <a:solidFill>
            <a:srgbClr val="1C1C1C"/>
          </a:solidFill>
          <a:ln/>
        </p:spPr>
      </p:sp>
      <p:sp>
        <p:nvSpPr>
          <p:cNvPr id="6" name="Shape 4"/>
          <p:cNvSpPr/>
          <p:nvPr/>
        </p:nvSpPr>
        <p:spPr>
          <a:xfrm>
            <a:off x="777240" y="2651760"/>
            <a:ext cx="3337560" cy="73152"/>
          </a:xfrm>
          <a:prstGeom prst="rect">
            <a:avLst/>
          </a:prstGeom>
          <a:solidFill>
            <a:srgbClr val="FF6B00"/>
          </a:solidFill>
          <a:ln/>
        </p:spPr>
      </p:sp>
      <p:sp>
        <p:nvSpPr>
          <p:cNvPr id="7" name="Text 5"/>
          <p:cNvSpPr/>
          <p:nvPr/>
        </p:nvSpPr>
        <p:spPr>
          <a:xfrm>
            <a:off x="1069848" y="3035808"/>
            <a:ext cx="2743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600" b="1" dirty="0">
                <a:solidFill>
                  <a:srgbClr val="FFA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ELECTRICAL DESIGN &amp; DEVELOPMENT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1088136" y="4069080"/>
            <a:ext cx="109728" cy="109728"/>
          </a:xfrm>
          <a:prstGeom prst="ellipse">
            <a:avLst/>
          </a:prstGeom>
          <a:solidFill>
            <a:srgbClr val="FF6B00"/>
          </a:solidFill>
          <a:ln/>
        </p:spPr>
      </p:sp>
      <p:sp>
        <p:nvSpPr>
          <p:cNvPr id="9" name="Text 7"/>
          <p:cNvSpPr/>
          <p:nvPr/>
        </p:nvSpPr>
        <p:spPr>
          <a:xfrm>
            <a:off x="1307592" y="3968496"/>
            <a:ext cx="2560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B3B3B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Understanding customer standards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1088136" y="4572000"/>
            <a:ext cx="109728" cy="109728"/>
          </a:xfrm>
          <a:prstGeom prst="ellipse">
            <a:avLst/>
          </a:prstGeom>
          <a:solidFill>
            <a:srgbClr val="FF6B00"/>
          </a:solidFill>
          <a:ln/>
        </p:spPr>
      </p:sp>
      <p:sp>
        <p:nvSpPr>
          <p:cNvPr id="11" name="Text 9"/>
          <p:cNvSpPr/>
          <p:nvPr/>
        </p:nvSpPr>
        <p:spPr>
          <a:xfrm>
            <a:off x="1307592" y="4471416"/>
            <a:ext cx="2560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B3B3B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Design of electrical layouts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1088136" y="5074920"/>
            <a:ext cx="109728" cy="109728"/>
          </a:xfrm>
          <a:prstGeom prst="ellipse">
            <a:avLst/>
          </a:prstGeom>
          <a:solidFill>
            <a:srgbClr val="FF6B00"/>
          </a:solidFill>
          <a:ln/>
        </p:spPr>
      </p:sp>
      <p:sp>
        <p:nvSpPr>
          <p:cNvPr id="13" name="Text 11"/>
          <p:cNvSpPr/>
          <p:nvPr/>
        </p:nvSpPr>
        <p:spPr>
          <a:xfrm>
            <a:off x="1307592" y="4974336"/>
            <a:ext cx="2560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B3B3B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Creation of SLD</a:t>
            </a:r>
            <a:endParaRPr lang="en-US" sz="1350" dirty="0"/>
          </a:p>
        </p:txBody>
      </p:sp>
      <p:sp>
        <p:nvSpPr>
          <p:cNvPr id="14" name="Shape 12"/>
          <p:cNvSpPr/>
          <p:nvPr/>
        </p:nvSpPr>
        <p:spPr>
          <a:xfrm>
            <a:off x="1088136" y="5577840"/>
            <a:ext cx="109728" cy="109728"/>
          </a:xfrm>
          <a:prstGeom prst="ellipse">
            <a:avLst/>
          </a:prstGeom>
          <a:solidFill>
            <a:srgbClr val="FF6B00"/>
          </a:solidFill>
          <a:ln/>
        </p:spPr>
      </p:sp>
      <p:sp>
        <p:nvSpPr>
          <p:cNvPr id="15" name="Text 13"/>
          <p:cNvSpPr/>
          <p:nvPr/>
        </p:nvSpPr>
        <p:spPr>
          <a:xfrm>
            <a:off x="1307592" y="5477256"/>
            <a:ext cx="2560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B3B3B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AutoCAD electrical layouts</a:t>
            </a:r>
            <a:endParaRPr lang="en-US" sz="1350" dirty="0"/>
          </a:p>
        </p:txBody>
      </p:sp>
      <p:sp>
        <p:nvSpPr>
          <p:cNvPr id="16" name="Shape 14"/>
          <p:cNvSpPr/>
          <p:nvPr/>
        </p:nvSpPr>
        <p:spPr>
          <a:xfrm>
            <a:off x="4434840" y="2651760"/>
            <a:ext cx="3337560" cy="3246120"/>
          </a:xfrm>
          <a:prstGeom prst="rect">
            <a:avLst/>
          </a:prstGeom>
          <a:solidFill>
            <a:srgbClr val="1C1C1C"/>
          </a:solidFill>
          <a:ln/>
        </p:spPr>
      </p:sp>
      <p:sp>
        <p:nvSpPr>
          <p:cNvPr id="17" name="Shape 15"/>
          <p:cNvSpPr/>
          <p:nvPr/>
        </p:nvSpPr>
        <p:spPr>
          <a:xfrm>
            <a:off x="4434840" y="2651760"/>
            <a:ext cx="3337560" cy="73152"/>
          </a:xfrm>
          <a:prstGeom prst="rect">
            <a:avLst/>
          </a:prstGeom>
          <a:solidFill>
            <a:srgbClr val="FF6B00"/>
          </a:solidFill>
          <a:ln/>
        </p:spPr>
      </p:sp>
      <p:sp>
        <p:nvSpPr>
          <p:cNvPr id="18" name="Text 16"/>
          <p:cNvSpPr/>
          <p:nvPr/>
        </p:nvSpPr>
        <p:spPr>
          <a:xfrm>
            <a:off x="4727448" y="3035808"/>
            <a:ext cx="2743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600" b="1" dirty="0">
                <a:solidFill>
                  <a:srgbClr val="FFA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ELECTRICAL ENGINEERING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4745736" y="4069080"/>
            <a:ext cx="109728" cy="109728"/>
          </a:xfrm>
          <a:prstGeom prst="ellipse">
            <a:avLst/>
          </a:prstGeom>
          <a:solidFill>
            <a:srgbClr val="FF6B00"/>
          </a:solidFill>
          <a:ln/>
        </p:spPr>
      </p:sp>
      <p:sp>
        <p:nvSpPr>
          <p:cNvPr id="20" name="Text 18"/>
          <p:cNvSpPr/>
          <p:nvPr/>
        </p:nvSpPr>
        <p:spPr>
          <a:xfrm>
            <a:off x="4965192" y="3968496"/>
            <a:ext cx="2560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B3B3B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LV system design &amp; implementation</a:t>
            </a:r>
            <a:endParaRPr lang="en-US" sz="1350" dirty="0"/>
          </a:p>
        </p:txBody>
      </p:sp>
      <p:sp>
        <p:nvSpPr>
          <p:cNvPr id="21" name="Shape 19"/>
          <p:cNvSpPr/>
          <p:nvPr/>
        </p:nvSpPr>
        <p:spPr>
          <a:xfrm>
            <a:off x="4745736" y="4572000"/>
            <a:ext cx="109728" cy="109728"/>
          </a:xfrm>
          <a:prstGeom prst="ellipse">
            <a:avLst/>
          </a:prstGeom>
          <a:solidFill>
            <a:srgbClr val="FF6B00"/>
          </a:solidFill>
          <a:ln/>
        </p:spPr>
      </p:sp>
      <p:sp>
        <p:nvSpPr>
          <p:cNvPr id="22" name="Text 20"/>
          <p:cNvSpPr/>
          <p:nvPr/>
        </p:nvSpPr>
        <p:spPr>
          <a:xfrm>
            <a:off x="4965192" y="4471416"/>
            <a:ext cx="2560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B3B3B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Panel design and construction</a:t>
            </a:r>
            <a:endParaRPr lang="en-US" sz="1350" dirty="0"/>
          </a:p>
        </p:txBody>
      </p:sp>
      <p:sp>
        <p:nvSpPr>
          <p:cNvPr id="23" name="Shape 21"/>
          <p:cNvSpPr/>
          <p:nvPr/>
        </p:nvSpPr>
        <p:spPr>
          <a:xfrm>
            <a:off x="4745736" y="5074920"/>
            <a:ext cx="109728" cy="109728"/>
          </a:xfrm>
          <a:prstGeom prst="ellipse">
            <a:avLst/>
          </a:prstGeom>
          <a:solidFill>
            <a:srgbClr val="FF6B00"/>
          </a:solidFill>
          <a:ln/>
        </p:spPr>
      </p:sp>
      <p:sp>
        <p:nvSpPr>
          <p:cNvPr id="24" name="Text 22"/>
          <p:cNvSpPr/>
          <p:nvPr/>
        </p:nvSpPr>
        <p:spPr>
          <a:xfrm>
            <a:off x="4965192" y="4974336"/>
            <a:ext cx="2560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B3B3B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Erection &amp; commissioning</a:t>
            </a:r>
            <a:endParaRPr lang="en-US" sz="1350" dirty="0"/>
          </a:p>
        </p:txBody>
      </p:sp>
      <p:sp>
        <p:nvSpPr>
          <p:cNvPr id="25" name="Shape 23"/>
          <p:cNvSpPr/>
          <p:nvPr/>
        </p:nvSpPr>
        <p:spPr>
          <a:xfrm>
            <a:off x="4745736" y="5577840"/>
            <a:ext cx="109728" cy="109728"/>
          </a:xfrm>
          <a:prstGeom prst="ellipse">
            <a:avLst/>
          </a:prstGeom>
          <a:solidFill>
            <a:srgbClr val="FF6B00"/>
          </a:solidFill>
          <a:ln/>
        </p:spPr>
      </p:sp>
      <p:sp>
        <p:nvSpPr>
          <p:cNvPr id="26" name="Text 24"/>
          <p:cNvSpPr/>
          <p:nvPr/>
        </p:nvSpPr>
        <p:spPr>
          <a:xfrm>
            <a:off x="4965192" y="5477256"/>
            <a:ext cx="2560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B3B3B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Operation &amp; maintenance</a:t>
            </a:r>
            <a:endParaRPr lang="en-US" sz="1350" dirty="0"/>
          </a:p>
        </p:txBody>
      </p:sp>
      <p:sp>
        <p:nvSpPr>
          <p:cNvPr id="27" name="Shape 25"/>
          <p:cNvSpPr/>
          <p:nvPr/>
        </p:nvSpPr>
        <p:spPr>
          <a:xfrm>
            <a:off x="8092440" y="2651760"/>
            <a:ext cx="3337560" cy="3246120"/>
          </a:xfrm>
          <a:prstGeom prst="rect">
            <a:avLst/>
          </a:prstGeom>
          <a:solidFill>
            <a:srgbClr val="1C1C1C"/>
          </a:solidFill>
          <a:ln/>
        </p:spPr>
      </p:sp>
      <p:sp>
        <p:nvSpPr>
          <p:cNvPr id="28" name="Shape 26"/>
          <p:cNvSpPr/>
          <p:nvPr/>
        </p:nvSpPr>
        <p:spPr>
          <a:xfrm>
            <a:off x="8092440" y="2651760"/>
            <a:ext cx="3337560" cy="73152"/>
          </a:xfrm>
          <a:prstGeom prst="rect">
            <a:avLst/>
          </a:prstGeom>
          <a:solidFill>
            <a:srgbClr val="FF6B00"/>
          </a:solidFill>
          <a:ln/>
        </p:spPr>
      </p:sp>
      <p:sp>
        <p:nvSpPr>
          <p:cNvPr id="29" name="Text 27"/>
          <p:cNvSpPr/>
          <p:nvPr/>
        </p:nvSpPr>
        <p:spPr>
          <a:xfrm>
            <a:off x="8385048" y="3035808"/>
            <a:ext cx="2743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600" b="1" dirty="0">
                <a:solidFill>
                  <a:srgbClr val="FFA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ELECTRICAL ACCESSORIES</a:t>
            </a:r>
            <a:endParaRPr lang="en-US" sz="1600" dirty="0"/>
          </a:p>
        </p:txBody>
      </p:sp>
      <p:sp>
        <p:nvSpPr>
          <p:cNvPr id="30" name="Shape 28"/>
          <p:cNvSpPr/>
          <p:nvPr/>
        </p:nvSpPr>
        <p:spPr>
          <a:xfrm>
            <a:off x="8403336" y="4069080"/>
            <a:ext cx="109728" cy="109728"/>
          </a:xfrm>
          <a:prstGeom prst="ellipse">
            <a:avLst/>
          </a:prstGeom>
          <a:solidFill>
            <a:srgbClr val="FF6B00"/>
          </a:solidFill>
          <a:ln/>
        </p:spPr>
      </p:sp>
      <p:sp>
        <p:nvSpPr>
          <p:cNvPr id="31" name="Text 29"/>
          <p:cNvSpPr/>
          <p:nvPr/>
        </p:nvSpPr>
        <p:spPr>
          <a:xfrm>
            <a:off x="8622792" y="3968496"/>
            <a:ext cx="2560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B3B3B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Cables, wires &amp; cable trays</a:t>
            </a:r>
            <a:endParaRPr lang="en-US" sz="1350" dirty="0"/>
          </a:p>
        </p:txBody>
      </p:sp>
      <p:sp>
        <p:nvSpPr>
          <p:cNvPr id="32" name="Shape 30"/>
          <p:cNvSpPr/>
          <p:nvPr/>
        </p:nvSpPr>
        <p:spPr>
          <a:xfrm>
            <a:off x="8403336" y="4572000"/>
            <a:ext cx="109728" cy="109728"/>
          </a:xfrm>
          <a:prstGeom prst="ellipse">
            <a:avLst/>
          </a:prstGeom>
          <a:solidFill>
            <a:srgbClr val="FF6B00"/>
          </a:solidFill>
          <a:ln/>
        </p:spPr>
      </p:sp>
      <p:sp>
        <p:nvSpPr>
          <p:cNvPr id="33" name="Text 31"/>
          <p:cNvSpPr/>
          <p:nvPr/>
        </p:nvSpPr>
        <p:spPr>
          <a:xfrm>
            <a:off x="8622792" y="4471416"/>
            <a:ext cx="2560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B3B3B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Earth strips &amp; switch gear</a:t>
            </a:r>
            <a:endParaRPr lang="en-US" sz="1350" dirty="0"/>
          </a:p>
        </p:txBody>
      </p:sp>
      <p:sp>
        <p:nvSpPr>
          <p:cNvPr id="34" name="Shape 32"/>
          <p:cNvSpPr/>
          <p:nvPr/>
        </p:nvSpPr>
        <p:spPr>
          <a:xfrm>
            <a:off x="8403336" y="5074920"/>
            <a:ext cx="109728" cy="109728"/>
          </a:xfrm>
          <a:prstGeom prst="ellipse">
            <a:avLst/>
          </a:prstGeom>
          <a:solidFill>
            <a:srgbClr val="FF6B00"/>
          </a:solidFill>
          <a:ln/>
        </p:spPr>
      </p:sp>
      <p:sp>
        <p:nvSpPr>
          <p:cNvPr id="35" name="Text 33"/>
          <p:cNvSpPr/>
          <p:nvPr/>
        </p:nvSpPr>
        <p:spPr>
          <a:xfrm>
            <a:off x="8622792" y="4974336"/>
            <a:ext cx="2560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B3B3B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Lighting accessories</a:t>
            </a:r>
            <a:endParaRPr lang="en-US" sz="1350" dirty="0"/>
          </a:p>
        </p:txBody>
      </p:sp>
      <p:sp>
        <p:nvSpPr>
          <p:cNvPr id="36" name="Shape 34"/>
          <p:cNvSpPr/>
          <p:nvPr/>
        </p:nvSpPr>
        <p:spPr>
          <a:xfrm>
            <a:off x="8403336" y="5577840"/>
            <a:ext cx="109728" cy="109728"/>
          </a:xfrm>
          <a:prstGeom prst="ellipse">
            <a:avLst/>
          </a:prstGeom>
          <a:solidFill>
            <a:srgbClr val="FF6B00"/>
          </a:solidFill>
          <a:ln/>
        </p:spPr>
      </p:sp>
      <p:sp>
        <p:nvSpPr>
          <p:cNvPr id="37" name="Text 35"/>
          <p:cNvSpPr/>
          <p:nvPr/>
        </p:nvSpPr>
        <p:spPr>
          <a:xfrm>
            <a:off x="8622792" y="5477256"/>
            <a:ext cx="2560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B3B3B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DBs, JBs &amp; panel boards</a:t>
            </a:r>
            <a:endParaRPr lang="en-US" sz="1350" dirty="0"/>
          </a:p>
        </p:txBody>
      </p:sp>
      <p:sp>
        <p:nvSpPr>
          <p:cNvPr id="38" name="Text 36"/>
          <p:cNvSpPr/>
          <p:nvPr/>
        </p:nvSpPr>
        <p:spPr>
          <a:xfrm>
            <a:off x="777240" y="6419088"/>
            <a:ext cx="5486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77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Vedika Instruments Pvt. Ltd.</a:t>
            </a:r>
            <a:endParaRPr lang="en-US" sz="1200" dirty="0"/>
          </a:p>
        </p:txBody>
      </p:sp>
      <p:sp>
        <p:nvSpPr>
          <p:cNvPr id="39" name="Text 37"/>
          <p:cNvSpPr/>
          <p:nvPr/>
        </p:nvSpPr>
        <p:spPr>
          <a:xfrm>
            <a:off x="5943600" y="6419088"/>
            <a:ext cx="546811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7777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www.vedikainstruments.com</a:t>
            </a:r>
            <a:endParaRPr lang="en-US" sz="120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200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20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20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200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200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200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200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200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20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200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200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200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>
                      <p:stCondLst>
                        <p:cond delay="200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solidFill>
          <a:srgbClr val="0D0D0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15200" y="0"/>
            <a:ext cx="4873752" cy="6858000"/>
          </a:xfrm>
          <a:prstGeom prst="rtTriangle">
            <a:avLst/>
          </a:prstGeom>
          <a:solidFill>
            <a:srgbClr val="14141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6263640"/>
            <a:ext cx="12188952" cy="594360"/>
          </a:xfrm>
          <a:prstGeom prst="rect">
            <a:avLst/>
          </a:prstGeom>
          <a:solidFill>
            <a:srgbClr val="FF6B00"/>
          </a:solidFill>
          <a:ln/>
        </p:spPr>
      </p:sp>
      <p:sp>
        <p:nvSpPr>
          <p:cNvPr id="4" name="Shape 2"/>
          <p:cNvSpPr/>
          <p:nvPr/>
        </p:nvSpPr>
        <p:spPr>
          <a:xfrm>
            <a:off x="8595360" y="1920240"/>
            <a:ext cx="2926080" cy="2926080"/>
          </a:xfrm>
          <a:prstGeom prst="ellipse">
            <a:avLst/>
          </a:prstGeom>
          <a:solidFill>
            <a:srgbClr val="1C1C1C"/>
          </a:solidFill>
          <a:ln w="25400">
            <a:solidFill>
              <a:srgbClr val="FF6B0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95360" y="2788920"/>
            <a:ext cx="29260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3400"/>
              </a:lnSpc>
              <a:buNone/>
            </a:pPr>
            <a:r>
              <a:rPr lang="en-US" sz="2800" b="1" dirty="0">
                <a:solidFill>
                  <a:srgbClr val="FF6B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LET'S</a:t>
            </a:r>
            <a:endParaRPr lang="en-US" sz="2800" dirty="0"/>
          </a:p>
          <a:p>
            <a:pPr algn="ctr" indent="0" marL="0">
              <a:lnSpc>
                <a:spcPts val="3400"/>
              </a:lnSpc>
              <a:buNone/>
            </a:pPr>
            <a:r>
              <a:rPr lang="en-US" sz="2800" b="1" dirty="0">
                <a:solidFill>
                  <a:srgbClr val="FF6B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BUILD</a:t>
            </a:r>
            <a:endParaRPr lang="en-US" sz="2800" dirty="0"/>
          </a:p>
        </p:txBody>
      </p:sp>
      <p:sp>
        <p:nvSpPr>
          <p:cNvPr id="6" name="Shape 4"/>
          <p:cNvSpPr/>
          <p:nvPr/>
        </p:nvSpPr>
        <p:spPr>
          <a:xfrm>
            <a:off x="777240" y="914400"/>
            <a:ext cx="54864" cy="1005840"/>
          </a:xfrm>
          <a:prstGeom prst="rect">
            <a:avLst/>
          </a:prstGeom>
          <a:solidFill>
            <a:srgbClr val="FF6B00"/>
          </a:solidFill>
          <a:ln/>
        </p:spPr>
      </p:sp>
      <p:sp>
        <p:nvSpPr>
          <p:cNvPr id="7" name="Text 5"/>
          <p:cNvSpPr/>
          <p:nvPr/>
        </p:nvSpPr>
        <p:spPr>
          <a:xfrm>
            <a:off x="1051560" y="960120"/>
            <a:ext cx="5943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300" kern="0" dirty="0">
                <a:solidFill>
                  <a:srgbClr val="FF6B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GET IN TOUCH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1051560" y="1389888"/>
            <a:ext cx="6035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VEDIKA INSTRUMENTS PVT. LTD.</a:t>
            </a:r>
            <a:endParaRPr lang="en-US" sz="2400" dirty="0"/>
          </a:p>
        </p:txBody>
      </p:sp>
      <p:sp>
        <p:nvSpPr>
          <p:cNvPr id="9" name="Shape 7"/>
          <p:cNvSpPr/>
          <p:nvPr/>
        </p:nvSpPr>
        <p:spPr>
          <a:xfrm>
            <a:off x="777240" y="2514600"/>
            <a:ext cx="6309360" cy="777240"/>
          </a:xfrm>
          <a:prstGeom prst="rect">
            <a:avLst/>
          </a:prstGeom>
          <a:solidFill>
            <a:srgbClr val="1C1C1C"/>
          </a:solidFill>
          <a:ln/>
        </p:spPr>
      </p:sp>
      <p:sp>
        <p:nvSpPr>
          <p:cNvPr id="10" name="Text 8"/>
          <p:cNvSpPr/>
          <p:nvPr/>
        </p:nvSpPr>
        <p:spPr>
          <a:xfrm>
            <a:off x="1005840" y="2606040"/>
            <a:ext cx="2286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FF6B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ADDRESS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1005840" y="2862072"/>
            <a:ext cx="59893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B-194, 2nd Floor, Green Field Colony, Sector-41, Faridabad – 121010, India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777240" y="3429000"/>
            <a:ext cx="6309360" cy="777240"/>
          </a:xfrm>
          <a:prstGeom prst="rect">
            <a:avLst/>
          </a:prstGeom>
          <a:solidFill>
            <a:srgbClr val="1C1C1C"/>
          </a:solidFill>
          <a:ln/>
        </p:spPr>
      </p:sp>
      <p:sp>
        <p:nvSpPr>
          <p:cNvPr id="13" name="Text 11"/>
          <p:cNvSpPr/>
          <p:nvPr/>
        </p:nvSpPr>
        <p:spPr>
          <a:xfrm>
            <a:off x="1005840" y="3520440"/>
            <a:ext cx="2286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FF6B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PHONE</a:t>
            </a:r>
            <a:endParaRPr lang="en-US" sz="1150" dirty="0"/>
          </a:p>
        </p:txBody>
      </p:sp>
      <p:sp>
        <p:nvSpPr>
          <p:cNvPr id="14" name="Text 12"/>
          <p:cNvSpPr/>
          <p:nvPr/>
        </p:nvSpPr>
        <p:spPr>
          <a:xfrm>
            <a:off x="1005840" y="3776472"/>
            <a:ext cx="59893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+91 98107 02836  |  +91 82877 10277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777240" y="4343400"/>
            <a:ext cx="6309360" cy="777240"/>
          </a:xfrm>
          <a:prstGeom prst="rect">
            <a:avLst/>
          </a:prstGeom>
          <a:solidFill>
            <a:srgbClr val="1C1C1C"/>
          </a:solidFill>
          <a:ln/>
        </p:spPr>
      </p:sp>
      <p:sp>
        <p:nvSpPr>
          <p:cNvPr id="16" name="Text 14"/>
          <p:cNvSpPr/>
          <p:nvPr/>
        </p:nvSpPr>
        <p:spPr>
          <a:xfrm>
            <a:off x="1005840" y="4434840"/>
            <a:ext cx="2286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FF6B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EMAIL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1005840" y="4690872"/>
            <a:ext cx="59893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info@vedikainstruments.com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777240" y="5257800"/>
            <a:ext cx="6309360" cy="777240"/>
          </a:xfrm>
          <a:prstGeom prst="rect">
            <a:avLst/>
          </a:prstGeom>
          <a:solidFill>
            <a:srgbClr val="1C1C1C"/>
          </a:solidFill>
          <a:ln/>
        </p:spPr>
      </p:sp>
      <p:sp>
        <p:nvSpPr>
          <p:cNvPr id="19" name="Text 17"/>
          <p:cNvSpPr/>
          <p:nvPr/>
        </p:nvSpPr>
        <p:spPr>
          <a:xfrm>
            <a:off x="1005840" y="5349240"/>
            <a:ext cx="2286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FF6B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WEBSITE</a:t>
            </a:r>
            <a:endParaRPr lang="en-US" sz="1150" dirty="0"/>
          </a:p>
        </p:txBody>
      </p:sp>
      <p:sp>
        <p:nvSpPr>
          <p:cNvPr id="20" name="Text 18"/>
          <p:cNvSpPr/>
          <p:nvPr/>
        </p:nvSpPr>
        <p:spPr>
          <a:xfrm>
            <a:off x="1005840" y="5605272"/>
            <a:ext cx="59893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www.vedikainstruments.com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777240" y="6382512"/>
            <a:ext cx="10607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3D1A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Automation  •  Instrumentation  •  Panel Integration  •  Industry 4.0</a:t>
            </a:r>
            <a:endParaRPr lang="en-US" sz="130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200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20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20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200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200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200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200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200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20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200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200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200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>
                      <p:stCondLst>
                        <p:cond delay="200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D0D0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7240" y="457200"/>
            <a:ext cx="1828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spc="200" kern="0" dirty="0">
                <a:solidFill>
                  <a:srgbClr val="FF6B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777240" y="868680"/>
            <a:ext cx="9601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CORE CAPABILITIES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795528" y="1627632"/>
            <a:ext cx="9601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B3B3B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Three integrated pillars that cover the complete automation lifecycle.</a:t>
            </a:r>
            <a:endParaRPr lang="en-US" sz="1700" dirty="0"/>
          </a:p>
        </p:txBody>
      </p:sp>
      <p:sp>
        <p:nvSpPr>
          <p:cNvPr id="5" name="Shape 3"/>
          <p:cNvSpPr/>
          <p:nvPr/>
        </p:nvSpPr>
        <p:spPr>
          <a:xfrm>
            <a:off x="777240" y="2651760"/>
            <a:ext cx="3337560" cy="3200400"/>
          </a:xfrm>
          <a:prstGeom prst="rect">
            <a:avLst/>
          </a:prstGeom>
          <a:solidFill>
            <a:srgbClr val="1C1C1C"/>
          </a:solidFill>
          <a:ln/>
        </p:spPr>
      </p:sp>
      <p:sp>
        <p:nvSpPr>
          <p:cNvPr id="6" name="Text 4"/>
          <p:cNvSpPr/>
          <p:nvPr/>
        </p:nvSpPr>
        <p:spPr>
          <a:xfrm>
            <a:off x="1097280" y="2971800"/>
            <a:ext cx="1371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6B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4000" dirty="0"/>
          </a:p>
        </p:txBody>
      </p:sp>
      <p:sp>
        <p:nvSpPr>
          <p:cNvPr id="7" name="Text 5"/>
          <p:cNvSpPr/>
          <p:nvPr/>
        </p:nvSpPr>
        <p:spPr>
          <a:xfrm>
            <a:off x="1097280" y="3794760"/>
            <a:ext cx="2697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400"/>
              </a:lnSpc>
              <a:buNone/>
            </a:pPr>
            <a:r>
              <a:rPr lang="en-US" sz="1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INDUSTRIAL AUTOMATION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1097280" y="4572000"/>
            <a:ext cx="26974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350" dirty="0">
                <a:solidFill>
                  <a:srgbClr val="B3B3B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Turnkey industrial automation projects and services, with focused expertise across Food &amp; Beverage, Pharma and Automotive sectors.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4434840" y="2651760"/>
            <a:ext cx="3337560" cy="3200400"/>
          </a:xfrm>
          <a:prstGeom prst="rect">
            <a:avLst/>
          </a:prstGeom>
          <a:solidFill>
            <a:srgbClr val="1C1C1C"/>
          </a:solidFill>
          <a:ln/>
        </p:spPr>
      </p:sp>
      <p:sp>
        <p:nvSpPr>
          <p:cNvPr id="10" name="Text 8"/>
          <p:cNvSpPr/>
          <p:nvPr/>
        </p:nvSpPr>
        <p:spPr>
          <a:xfrm>
            <a:off x="4754880" y="2971800"/>
            <a:ext cx="1371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6B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4000" dirty="0"/>
          </a:p>
        </p:txBody>
      </p:sp>
      <p:sp>
        <p:nvSpPr>
          <p:cNvPr id="11" name="Text 9"/>
          <p:cNvSpPr/>
          <p:nvPr/>
        </p:nvSpPr>
        <p:spPr>
          <a:xfrm>
            <a:off x="4754880" y="3794760"/>
            <a:ext cx="2697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400"/>
              </a:lnSpc>
              <a:buNone/>
            </a:pPr>
            <a:r>
              <a:rPr lang="en-US" sz="1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INDUSTRIAL IIoT</a:t>
            </a: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4754880" y="4572000"/>
            <a:ext cx="26974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350" dirty="0">
                <a:solidFill>
                  <a:srgbClr val="B3B3B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Solutions across Energy, Water and Utilities verticals, plus IIoT for Food &amp; Beverage, Pharma and Automotive as per Industry 4.0 standards.</a:t>
            </a:r>
            <a:endParaRPr lang="en-US" sz="1350" dirty="0"/>
          </a:p>
        </p:txBody>
      </p:sp>
      <p:sp>
        <p:nvSpPr>
          <p:cNvPr id="13" name="Shape 11"/>
          <p:cNvSpPr/>
          <p:nvPr/>
        </p:nvSpPr>
        <p:spPr>
          <a:xfrm>
            <a:off x="8092440" y="2651760"/>
            <a:ext cx="3337560" cy="3200400"/>
          </a:xfrm>
          <a:prstGeom prst="rect">
            <a:avLst/>
          </a:prstGeom>
          <a:solidFill>
            <a:srgbClr val="1C1C1C"/>
          </a:solidFill>
          <a:ln/>
        </p:spPr>
      </p:sp>
      <p:sp>
        <p:nvSpPr>
          <p:cNvPr id="14" name="Text 12"/>
          <p:cNvSpPr/>
          <p:nvPr/>
        </p:nvSpPr>
        <p:spPr>
          <a:xfrm>
            <a:off x="8412480" y="2971800"/>
            <a:ext cx="1371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6B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4000" dirty="0"/>
          </a:p>
        </p:txBody>
      </p:sp>
      <p:sp>
        <p:nvSpPr>
          <p:cNvPr id="15" name="Text 13"/>
          <p:cNvSpPr/>
          <p:nvPr/>
        </p:nvSpPr>
        <p:spPr>
          <a:xfrm>
            <a:off x="8412480" y="3794760"/>
            <a:ext cx="2697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400"/>
              </a:lnSpc>
              <a:buNone/>
            </a:pPr>
            <a:r>
              <a:rPr lang="en-US" sz="1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PANEL INTEGRATION</a:t>
            </a:r>
            <a:endParaRPr lang="en-US" sz="1700" dirty="0"/>
          </a:p>
        </p:txBody>
      </p:sp>
      <p:sp>
        <p:nvSpPr>
          <p:cNvPr id="16" name="Text 14"/>
          <p:cNvSpPr/>
          <p:nvPr/>
        </p:nvSpPr>
        <p:spPr>
          <a:xfrm>
            <a:off x="8412480" y="4572000"/>
            <a:ext cx="26974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350" dirty="0">
                <a:solidFill>
                  <a:srgbClr val="B3B3B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Superior in-house infrastructure facility for all types of panel integration, delivered at exceptional speed and quality.</a:t>
            </a:r>
            <a:endParaRPr lang="en-US" sz="1350" dirty="0"/>
          </a:p>
        </p:txBody>
      </p:sp>
      <p:sp>
        <p:nvSpPr>
          <p:cNvPr id="17" name="Text 15"/>
          <p:cNvSpPr/>
          <p:nvPr/>
        </p:nvSpPr>
        <p:spPr>
          <a:xfrm>
            <a:off x="777240" y="6419088"/>
            <a:ext cx="5486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77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Vedika Instruments Pvt. Ltd.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5943600" y="6419088"/>
            <a:ext cx="546811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7777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www.vedikainstruments.com</a:t>
            </a:r>
            <a:endParaRPr lang="en-US" sz="120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200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20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20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200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200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200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200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200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20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200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200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200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>
                      <p:stCondLst>
                        <p:cond delay="200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D0D0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media/image18.jpeg">    </p:cNvPr>
          <p:cNvPicPr>
            <a:picLocks noChangeAspect="1"/>
          </p:cNvPicPr>
          <p:nvPr/>
        </p:nvPicPr>
        <p:blipFill>
          <a:blip r:embed="rId1">
            <a:alphaModFix amt="55000"/>
          </a:blip>
          <a:srcRect l="0" r="0" t="0" b="0"/>
          <a:stretch/>
        </p:blipFill>
        <p:spPr>
          <a:xfrm>
            <a:off x="6035040" y="0"/>
            <a:ext cx="6153912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309360" cy="6858000"/>
          </a:xfrm>
          <a:prstGeom prst="rect">
            <a:avLst/>
          </a:prstGeom>
          <a:solidFill>
            <a:srgbClr val="0D0D0D"/>
          </a:solidFill>
          <a:ln/>
        </p:spPr>
      </p:sp>
      <p:sp>
        <p:nvSpPr>
          <p:cNvPr id="4" name="Text 1"/>
          <p:cNvSpPr/>
          <p:nvPr/>
        </p:nvSpPr>
        <p:spPr>
          <a:xfrm>
            <a:off x="822960" y="1965960"/>
            <a:ext cx="20116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000" b="1" dirty="0">
                <a:solidFill>
                  <a:srgbClr val="FF6B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6000" dirty="0"/>
          </a:p>
        </p:txBody>
      </p:sp>
      <p:sp>
        <p:nvSpPr>
          <p:cNvPr id="5" name="Text 2"/>
          <p:cNvSpPr/>
          <p:nvPr/>
        </p:nvSpPr>
        <p:spPr>
          <a:xfrm>
            <a:off x="822960" y="3063240"/>
            <a:ext cx="51206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44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INDUSTRIAL</a:t>
            </a:r>
            <a:endParaRPr lang="en-US" sz="3800" dirty="0"/>
          </a:p>
          <a:p>
            <a:pPr indent="0" marL="0">
              <a:lnSpc>
                <a:spcPts val="44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AUTOMATION</a:t>
            </a:r>
            <a:endParaRPr lang="en-US" sz="3800" dirty="0"/>
          </a:p>
        </p:txBody>
      </p:sp>
      <p:sp>
        <p:nvSpPr>
          <p:cNvPr id="6" name="Shape 3"/>
          <p:cNvSpPr/>
          <p:nvPr/>
        </p:nvSpPr>
        <p:spPr>
          <a:xfrm>
            <a:off x="841248" y="4572000"/>
            <a:ext cx="1371600" cy="45720"/>
          </a:xfrm>
          <a:prstGeom prst="rect">
            <a:avLst/>
          </a:prstGeom>
          <a:solidFill>
            <a:srgbClr val="FF6B00"/>
          </a:solidFill>
          <a:ln/>
        </p:spPr>
      </p:sp>
      <p:sp>
        <p:nvSpPr>
          <p:cNvPr id="7" name="Text 4"/>
          <p:cNvSpPr/>
          <p:nvPr/>
        </p:nvSpPr>
        <p:spPr>
          <a:xfrm>
            <a:off x="822960" y="4892040"/>
            <a:ext cx="5029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600"/>
              </a:lnSpc>
              <a:buNone/>
            </a:pPr>
            <a:r>
              <a:rPr lang="en-US" sz="1700" dirty="0">
                <a:solidFill>
                  <a:srgbClr val="B3B3B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Robotics, vision systems, control systems and IT — integrated into one production platform.</a:t>
            </a:r>
            <a:endParaRPr lang="en-US" sz="170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200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20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20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200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200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AFA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2057400"/>
          </a:xfrm>
          <a:prstGeom prst="rect">
            <a:avLst/>
          </a:prstGeom>
          <a:solidFill>
            <a:srgbClr val="0D0D0D"/>
          </a:solidFill>
          <a:ln/>
        </p:spPr>
      </p:sp>
      <p:sp>
        <p:nvSpPr>
          <p:cNvPr id="3" name="Text 1"/>
          <p:cNvSpPr/>
          <p:nvPr/>
        </p:nvSpPr>
        <p:spPr>
          <a:xfrm>
            <a:off x="777240" y="411480"/>
            <a:ext cx="1828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spc="200" kern="0" dirty="0">
                <a:solidFill>
                  <a:srgbClr val="FF6B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777240" y="822960"/>
            <a:ext cx="9601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INDUSTRIAL AUTOMATION MEANS TODAY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95528" y="1481328"/>
            <a:ext cx="10424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B3B3B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From productivity gains to safety, flexibility and product quality.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658368" y="2514600"/>
            <a:ext cx="5349240" cy="1572768"/>
          </a:xfrm>
          <a:prstGeom prst="rect">
            <a:avLst/>
          </a:prstGeom>
          <a:solidFill>
            <a:srgbClr val="FFFFFF"/>
          </a:solidFill>
          <a:ln w="12700">
            <a:solidFill>
              <a:srgbClr val="E6E6E6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932688" y="2807208"/>
            <a:ext cx="45720" cy="960120"/>
          </a:xfrm>
          <a:prstGeom prst="rect">
            <a:avLst/>
          </a:prstGeom>
          <a:solidFill>
            <a:srgbClr val="FF6B00"/>
          </a:solidFill>
          <a:ln/>
        </p:spPr>
      </p:sp>
      <p:sp>
        <p:nvSpPr>
          <p:cNvPr id="8" name="Text 6"/>
          <p:cNvSpPr/>
          <p:nvPr/>
        </p:nvSpPr>
        <p:spPr>
          <a:xfrm>
            <a:off x="1161288" y="2770632"/>
            <a:ext cx="45720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D0D0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BROADER DISCIPLINE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1161288" y="3200400"/>
            <a:ext cx="46177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Use of robots, vision systems, control systems and IT to manage complete industrial processes end to end.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6144768" y="2514600"/>
            <a:ext cx="5349240" cy="1572768"/>
          </a:xfrm>
          <a:prstGeom prst="rect">
            <a:avLst/>
          </a:prstGeom>
          <a:solidFill>
            <a:srgbClr val="FFFFFF"/>
          </a:solidFill>
          <a:ln w="12700">
            <a:solidFill>
              <a:srgbClr val="E6E6E6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6419088" y="2807208"/>
            <a:ext cx="45720" cy="960120"/>
          </a:xfrm>
          <a:prstGeom prst="rect">
            <a:avLst/>
          </a:prstGeom>
          <a:solidFill>
            <a:srgbClr val="FF6B00"/>
          </a:solidFill>
          <a:ln/>
        </p:spPr>
      </p:sp>
      <p:sp>
        <p:nvSpPr>
          <p:cNvPr id="12" name="Text 10"/>
          <p:cNvSpPr/>
          <p:nvPr/>
        </p:nvSpPr>
        <p:spPr>
          <a:xfrm>
            <a:off x="6647688" y="2770632"/>
            <a:ext cx="45720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D0D0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BEYOND PRODUCTIVITY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6647688" y="3200400"/>
            <a:ext cx="46177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Industrial automation has gone beyond the idea of increased productivity and reduced operating costs.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658368" y="4343400"/>
            <a:ext cx="5349240" cy="1572768"/>
          </a:xfrm>
          <a:prstGeom prst="rect">
            <a:avLst/>
          </a:prstGeom>
          <a:solidFill>
            <a:srgbClr val="FFFFFF"/>
          </a:solidFill>
          <a:ln w="12700">
            <a:solidFill>
              <a:srgbClr val="E6E6E6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932688" y="4636008"/>
            <a:ext cx="45720" cy="960120"/>
          </a:xfrm>
          <a:prstGeom prst="rect">
            <a:avLst/>
          </a:prstGeom>
          <a:solidFill>
            <a:srgbClr val="FF6B00"/>
          </a:solidFill>
          <a:ln/>
        </p:spPr>
      </p:sp>
      <p:sp>
        <p:nvSpPr>
          <p:cNvPr id="16" name="Text 14"/>
          <p:cNvSpPr/>
          <p:nvPr/>
        </p:nvSpPr>
        <p:spPr>
          <a:xfrm>
            <a:off x="1161288" y="4599432"/>
            <a:ext cx="45720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D0D0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SAFETY &amp; QUALITY</a:t>
            </a:r>
            <a:endParaRPr lang="en-US" sz="1700" dirty="0"/>
          </a:p>
        </p:txBody>
      </p:sp>
      <p:sp>
        <p:nvSpPr>
          <p:cNvPr id="17" name="Text 15"/>
          <p:cNvSpPr/>
          <p:nvPr/>
        </p:nvSpPr>
        <p:spPr>
          <a:xfrm>
            <a:off x="1161288" y="5029200"/>
            <a:ext cx="46177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Today it is about safety, flexibility and consistently increasing product quality at scale.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6144768" y="4343400"/>
            <a:ext cx="5349240" cy="1572768"/>
          </a:xfrm>
          <a:prstGeom prst="rect">
            <a:avLst/>
          </a:prstGeom>
          <a:solidFill>
            <a:srgbClr val="FFFFFF"/>
          </a:solidFill>
          <a:ln w="12700">
            <a:solidFill>
              <a:srgbClr val="E6E6E6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6419088" y="4636008"/>
            <a:ext cx="45720" cy="960120"/>
          </a:xfrm>
          <a:prstGeom prst="rect">
            <a:avLst/>
          </a:prstGeom>
          <a:solidFill>
            <a:srgbClr val="FF6B00"/>
          </a:solidFill>
          <a:ln/>
        </p:spPr>
      </p:sp>
      <p:sp>
        <p:nvSpPr>
          <p:cNvPr id="20" name="Text 18"/>
          <p:cNvSpPr/>
          <p:nvPr/>
        </p:nvSpPr>
        <p:spPr>
          <a:xfrm>
            <a:off x="6647688" y="4599432"/>
            <a:ext cx="45720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D0D0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GLOBAL IMPACT</a:t>
            </a:r>
            <a:endParaRPr lang="en-US" sz="1700" dirty="0"/>
          </a:p>
        </p:txBody>
      </p:sp>
      <p:sp>
        <p:nvSpPr>
          <p:cNvPr id="21" name="Text 19"/>
          <p:cNvSpPr/>
          <p:nvPr/>
        </p:nvSpPr>
        <p:spPr>
          <a:xfrm>
            <a:off x="6647688" y="5029200"/>
            <a:ext cx="46177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Industrial automation plays an increasingly important role in the global manufacturing economy.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777240" y="6419088"/>
            <a:ext cx="5486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A8A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Vedika Instruments Pvt. Ltd.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5943600" y="6419088"/>
            <a:ext cx="546811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8A8A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www.vedikainstruments.com</a:t>
            </a:r>
            <a:endParaRPr lang="en-US" sz="120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200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20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20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200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200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200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200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200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20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200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200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200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>
                      <p:stCondLst>
                        <p:cond delay="200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D0D0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7240" y="457200"/>
            <a:ext cx="1828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spc="200" kern="0" dirty="0">
                <a:solidFill>
                  <a:srgbClr val="FF6B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777240" y="868680"/>
            <a:ext cx="9601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OUR WORK PHILOSOPHY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795528" y="1627632"/>
            <a:ext cx="9601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B3B3B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disciplined five-stage delivery method applied to every project.</a:t>
            </a:r>
            <a:endParaRPr lang="en-US" sz="1700" dirty="0"/>
          </a:p>
        </p:txBody>
      </p:sp>
      <p:sp>
        <p:nvSpPr>
          <p:cNvPr id="5" name="Shape 3"/>
          <p:cNvSpPr/>
          <p:nvPr/>
        </p:nvSpPr>
        <p:spPr>
          <a:xfrm>
            <a:off x="777240" y="2743200"/>
            <a:ext cx="2011680" cy="3017520"/>
          </a:xfrm>
          <a:prstGeom prst="rect">
            <a:avLst/>
          </a:prstGeom>
          <a:solidFill>
            <a:srgbClr val="1C1C1C"/>
          </a:solidFill>
          <a:ln/>
        </p:spPr>
      </p:sp>
      <p:sp>
        <p:nvSpPr>
          <p:cNvPr id="6" name="Shape 4"/>
          <p:cNvSpPr/>
          <p:nvPr/>
        </p:nvSpPr>
        <p:spPr>
          <a:xfrm>
            <a:off x="1033272" y="3063240"/>
            <a:ext cx="640080" cy="640080"/>
          </a:xfrm>
          <a:prstGeom prst="ellipse">
            <a:avLst/>
          </a:prstGeom>
          <a:solidFill>
            <a:srgbClr val="FF6B00"/>
          </a:solidFill>
          <a:ln/>
        </p:spPr>
      </p:sp>
      <p:sp>
        <p:nvSpPr>
          <p:cNvPr id="7" name="Text 5"/>
          <p:cNvSpPr/>
          <p:nvPr/>
        </p:nvSpPr>
        <p:spPr>
          <a:xfrm>
            <a:off x="1033272" y="3145536"/>
            <a:ext cx="640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1033272" y="3931920"/>
            <a:ext cx="1600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A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UNDERSTAND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1033272" y="4389120"/>
            <a:ext cx="1572768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250" dirty="0">
                <a:solidFill>
                  <a:srgbClr val="B3B3B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Study customer standards, plant conditions and process requirements in detail before design begins.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2734056" y="3886200"/>
            <a:ext cx="29260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6B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›</a:t>
            </a:r>
            <a:endParaRPr lang="en-US" sz="2600" dirty="0"/>
          </a:p>
        </p:txBody>
      </p:sp>
      <p:sp>
        <p:nvSpPr>
          <p:cNvPr id="11" name="Shape 9"/>
          <p:cNvSpPr/>
          <p:nvPr/>
        </p:nvSpPr>
        <p:spPr>
          <a:xfrm>
            <a:off x="2990088" y="2743200"/>
            <a:ext cx="2011680" cy="3017520"/>
          </a:xfrm>
          <a:prstGeom prst="rect">
            <a:avLst/>
          </a:prstGeom>
          <a:solidFill>
            <a:srgbClr val="1C1C1C"/>
          </a:solidFill>
          <a:ln/>
        </p:spPr>
      </p:sp>
      <p:sp>
        <p:nvSpPr>
          <p:cNvPr id="12" name="Shape 10"/>
          <p:cNvSpPr/>
          <p:nvPr/>
        </p:nvSpPr>
        <p:spPr>
          <a:xfrm>
            <a:off x="3246120" y="3063240"/>
            <a:ext cx="640080" cy="640080"/>
          </a:xfrm>
          <a:prstGeom prst="ellipse">
            <a:avLst/>
          </a:prstGeom>
          <a:solidFill>
            <a:srgbClr val="FF6B00"/>
          </a:solidFill>
          <a:ln/>
        </p:spPr>
      </p:sp>
      <p:sp>
        <p:nvSpPr>
          <p:cNvPr id="13" name="Text 11"/>
          <p:cNvSpPr/>
          <p:nvPr/>
        </p:nvSpPr>
        <p:spPr>
          <a:xfrm>
            <a:off x="3246120" y="3145536"/>
            <a:ext cx="640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3246120" y="3931920"/>
            <a:ext cx="1600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A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DESIGN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3246120" y="4389120"/>
            <a:ext cx="1572768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250" dirty="0">
                <a:solidFill>
                  <a:srgbClr val="B3B3B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Develop electrical layouts, SLDs and control architecture using AutoCAD and proven engineering practice.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4946904" y="3886200"/>
            <a:ext cx="29260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6B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›</a:t>
            </a:r>
            <a:endParaRPr lang="en-US" sz="2600" dirty="0"/>
          </a:p>
        </p:txBody>
      </p:sp>
      <p:sp>
        <p:nvSpPr>
          <p:cNvPr id="17" name="Shape 15"/>
          <p:cNvSpPr/>
          <p:nvPr/>
        </p:nvSpPr>
        <p:spPr>
          <a:xfrm>
            <a:off x="5202936" y="2743200"/>
            <a:ext cx="2011680" cy="3017520"/>
          </a:xfrm>
          <a:prstGeom prst="rect">
            <a:avLst/>
          </a:prstGeom>
          <a:solidFill>
            <a:srgbClr val="1C1C1C"/>
          </a:solidFill>
          <a:ln/>
        </p:spPr>
      </p:sp>
      <p:sp>
        <p:nvSpPr>
          <p:cNvPr id="18" name="Shape 16"/>
          <p:cNvSpPr/>
          <p:nvPr/>
        </p:nvSpPr>
        <p:spPr>
          <a:xfrm>
            <a:off x="5458968" y="3063240"/>
            <a:ext cx="640080" cy="640080"/>
          </a:xfrm>
          <a:prstGeom prst="ellipse">
            <a:avLst/>
          </a:prstGeom>
          <a:solidFill>
            <a:srgbClr val="FF6B00"/>
          </a:solidFill>
          <a:ln/>
        </p:spPr>
      </p:sp>
      <p:sp>
        <p:nvSpPr>
          <p:cNvPr id="19" name="Text 17"/>
          <p:cNvSpPr/>
          <p:nvPr/>
        </p:nvSpPr>
        <p:spPr>
          <a:xfrm>
            <a:off x="5458968" y="3145536"/>
            <a:ext cx="640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2000" dirty="0"/>
          </a:p>
        </p:txBody>
      </p:sp>
      <p:sp>
        <p:nvSpPr>
          <p:cNvPr id="20" name="Text 18"/>
          <p:cNvSpPr/>
          <p:nvPr/>
        </p:nvSpPr>
        <p:spPr>
          <a:xfrm>
            <a:off x="5458968" y="3931920"/>
            <a:ext cx="1600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A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INTEGRATE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5458968" y="4389120"/>
            <a:ext cx="1572768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250" dirty="0">
                <a:solidFill>
                  <a:srgbClr val="B3B3B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Build and prewire panels in-house with Tier-1 components under independent quality control.</a:t>
            </a:r>
            <a:endParaRPr lang="en-US" sz="1250" dirty="0"/>
          </a:p>
        </p:txBody>
      </p:sp>
      <p:sp>
        <p:nvSpPr>
          <p:cNvPr id="22" name="Text 20"/>
          <p:cNvSpPr/>
          <p:nvPr/>
        </p:nvSpPr>
        <p:spPr>
          <a:xfrm>
            <a:off x="7159752" y="3886200"/>
            <a:ext cx="29260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6B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›</a:t>
            </a:r>
            <a:endParaRPr lang="en-US" sz="2600" dirty="0"/>
          </a:p>
        </p:txBody>
      </p:sp>
      <p:sp>
        <p:nvSpPr>
          <p:cNvPr id="23" name="Shape 21"/>
          <p:cNvSpPr/>
          <p:nvPr/>
        </p:nvSpPr>
        <p:spPr>
          <a:xfrm>
            <a:off x="7415784" y="2743200"/>
            <a:ext cx="2011680" cy="3017520"/>
          </a:xfrm>
          <a:prstGeom prst="rect">
            <a:avLst/>
          </a:prstGeom>
          <a:solidFill>
            <a:srgbClr val="1C1C1C"/>
          </a:solidFill>
          <a:ln/>
        </p:spPr>
      </p:sp>
      <p:sp>
        <p:nvSpPr>
          <p:cNvPr id="24" name="Shape 22"/>
          <p:cNvSpPr/>
          <p:nvPr/>
        </p:nvSpPr>
        <p:spPr>
          <a:xfrm>
            <a:off x="7671816" y="3063240"/>
            <a:ext cx="640080" cy="640080"/>
          </a:xfrm>
          <a:prstGeom prst="ellipse">
            <a:avLst/>
          </a:prstGeom>
          <a:solidFill>
            <a:srgbClr val="FF6B00"/>
          </a:solidFill>
          <a:ln/>
        </p:spPr>
      </p:sp>
      <p:sp>
        <p:nvSpPr>
          <p:cNvPr id="25" name="Text 23"/>
          <p:cNvSpPr/>
          <p:nvPr/>
        </p:nvSpPr>
        <p:spPr>
          <a:xfrm>
            <a:off x="7671816" y="3145536"/>
            <a:ext cx="640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2000" dirty="0"/>
          </a:p>
        </p:txBody>
      </p:sp>
      <p:sp>
        <p:nvSpPr>
          <p:cNvPr id="26" name="Text 24"/>
          <p:cNvSpPr/>
          <p:nvPr/>
        </p:nvSpPr>
        <p:spPr>
          <a:xfrm>
            <a:off x="7671816" y="3931920"/>
            <a:ext cx="1600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A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COMMISSION</a:t>
            </a:r>
            <a:endParaRPr lang="en-US" sz="1500" dirty="0"/>
          </a:p>
        </p:txBody>
      </p:sp>
      <p:sp>
        <p:nvSpPr>
          <p:cNvPr id="27" name="Text 25"/>
          <p:cNvSpPr/>
          <p:nvPr/>
        </p:nvSpPr>
        <p:spPr>
          <a:xfrm>
            <a:off x="7671816" y="4389120"/>
            <a:ext cx="1572768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250" dirty="0">
                <a:solidFill>
                  <a:srgbClr val="B3B3B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Site erection, commissioning and handover by our dedicated field commissioning team.</a:t>
            </a:r>
            <a:endParaRPr lang="en-US" sz="1250" dirty="0"/>
          </a:p>
        </p:txBody>
      </p:sp>
      <p:sp>
        <p:nvSpPr>
          <p:cNvPr id="28" name="Text 26"/>
          <p:cNvSpPr/>
          <p:nvPr/>
        </p:nvSpPr>
        <p:spPr>
          <a:xfrm>
            <a:off x="9372600" y="3886200"/>
            <a:ext cx="29260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6B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›</a:t>
            </a:r>
            <a:endParaRPr lang="en-US" sz="2600" dirty="0"/>
          </a:p>
        </p:txBody>
      </p:sp>
      <p:sp>
        <p:nvSpPr>
          <p:cNvPr id="29" name="Shape 27"/>
          <p:cNvSpPr/>
          <p:nvPr/>
        </p:nvSpPr>
        <p:spPr>
          <a:xfrm>
            <a:off x="9628632" y="2743200"/>
            <a:ext cx="2011680" cy="3017520"/>
          </a:xfrm>
          <a:prstGeom prst="rect">
            <a:avLst/>
          </a:prstGeom>
          <a:solidFill>
            <a:srgbClr val="1C1C1C"/>
          </a:solidFill>
          <a:ln/>
        </p:spPr>
      </p:sp>
      <p:sp>
        <p:nvSpPr>
          <p:cNvPr id="30" name="Shape 28"/>
          <p:cNvSpPr/>
          <p:nvPr/>
        </p:nvSpPr>
        <p:spPr>
          <a:xfrm>
            <a:off x="9884664" y="3063240"/>
            <a:ext cx="640080" cy="640080"/>
          </a:xfrm>
          <a:prstGeom prst="ellipse">
            <a:avLst/>
          </a:prstGeom>
          <a:solidFill>
            <a:srgbClr val="FF6B00"/>
          </a:solidFill>
          <a:ln/>
        </p:spPr>
      </p:sp>
      <p:sp>
        <p:nvSpPr>
          <p:cNvPr id="31" name="Text 29"/>
          <p:cNvSpPr/>
          <p:nvPr/>
        </p:nvSpPr>
        <p:spPr>
          <a:xfrm>
            <a:off x="9884664" y="3145536"/>
            <a:ext cx="640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2000" dirty="0"/>
          </a:p>
        </p:txBody>
      </p:sp>
      <p:sp>
        <p:nvSpPr>
          <p:cNvPr id="32" name="Text 30"/>
          <p:cNvSpPr/>
          <p:nvPr/>
        </p:nvSpPr>
        <p:spPr>
          <a:xfrm>
            <a:off x="9884664" y="3931920"/>
            <a:ext cx="1600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A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SUPPORT</a:t>
            </a:r>
            <a:endParaRPr lang="en-US" sz="1500" dirty="0"/>
          </a:p>
        </p:txBody>
      </p:sp>
      <p:sp>
        <p:nvSpPr>
          <p:cNvPr id="33" name="Text 31"/>
          <p:cNvSpPr/>
          <p:nvPr/>
        </p:nvSpPr>
        <p:spPr>
          <a:xfrm>
            <a:off x="9884664" y="4389120"/>
            <a:ext cx="1572768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250" dirty="0">
                <a:solidFill>
                  <a:srgbClr val="B3B3B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Ongoing operation, maintenance and remote diagnostics through IIoT-enabled monitoring.</a:t>
            </a:r>
            <a:endParaRPr lang="en-US" sz="1250" dirty="0"/>
          </a:p>
        </p:txBody>
      </p:sp>
      <p:sp>
        <p:nvSpPr>
          <p:cNvPr id="34" name="Text 32"/>
          <p:cNvSpPr/>
          <p:nvPr/>
        </p:nvSpPr>
        <p:spPr>
          <a:xfrm>
            <a:off x="777240" y="6419088"/>
            <a:ext cx="5486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77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Vedika Instruments Pvt. Ltd.</a:t>
            </a:r>
            <a:endParaRPr lang="en-US" sz="1200" dirty="0"/>
          </a:p>
        </p:txBody>
      </p:sp>
      <p:sp>
        <p:nvSpPr>
          <p:cNvPr id="35" name="Text 33"/>
          <p:cNvSpPr/>
          <p:nvPr/>
        </p:nvSpPr>
        <p:spPr>
          <a:xfrm>
            <a:off x="5943600" y="6419088"/>
            <a:ext cx="546811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7777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www.vedikainstruments.com</a:t>
            </a:r>
            <a:endParaRPr lang="en-US" sz="120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200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20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20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200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200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200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200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200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20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200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200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200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>
                      <p:stCondLst>
                        <p:cond delay="200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AFA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2057400"/>
          </a:xfrm>
          <a:prstGeom prst="rect">
            <a:avLst/>
          </a:prstGeom>
          <a:solidFill>
            <a:srgbClr val="0D0D0D"/>
          </a:solidFill>
          <a:ln/>
        </p:spPr>
      </p:sp>
      <p:sp>
        <p:nvSpPr>
          <p:cNvPr id="3" name="Text 1"/>
          <p:cNvSpPr/>
          <p:nvPr/>
        </p:nvSpPr>
        <p:spPr>
          <a:xfrm>
            <a:off x="777240" y="411480"/>
            <a:ext cx="1828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spc="200" kern="0" dirty="0">
                <a:solidFill>
                  <a:srgbClr val="FF6B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777240" y="822960"/>
            <a:ext cx="9601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SYSMAC — A FULLY INTEGRATED PLATFORM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95528" y="1481328"/>
            <a:ext cx="10424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B3B3B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System for Machine Automation Control: one controller, one network, one software.</a:t>
            </a:r>
            <a:endParaRPr lang="en-US" sz="1600" dirty="0"/>
          </a:p>
        </p:txBody>
      </p:sp>
      <p:pic>
        <p:nvPicPr>
          <p:cNvPr id="6" name="Image 0" descr="media/image33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6858000" y="2468880"/>
            <a:ext cx="4572000" cy="324612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658368" y="2450592"/>
            <a:ext cx="5852160" cy="786384"/>
          </a:xfrm>
          <a:prstGeom prst="rect">
            <a:avLst/>
          </a:prstGeom>
          <a:solidFill>
            <a:srgbClr val="FFFFFF"/>
          </a:solidFill>
          <a:ln w="12700">
            <a:solidFill>
              <a:srgbClr val="E6E6E6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868680" y="2660904"/>
            <a:ext cx="365760" cy="365760"/>
          </a:xfrm>
          <a:prstGeom prst="ellipse">
            <a:avLst/>
          </a:prstGeom>
          <a:solidFill>
            <a:srgbClr val="0D0D0D"/>
          </a:solidFill>
          <a:ln/>
        </p:spPr>
      </p:sp>
      <p:sp>
        <p:nvSpPr>
          <p:cNvPr id="9" name="Text 6"/>
          <p:cNvSpPr/>
          <p:nvPr/>
        </p:nvSpPr>
        <p:spPr>
          <a:xfrm>
            <a:off x="868680" y="2688336"/>
            <a:ext cx="3657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A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1399032" y="2523744"/>
            <a:ext cx="4846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D0D0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MACHINE CONTROLLER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1399032" y="2834640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2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Logic plus advanced motion control in one platform.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658368" y="3346704"/>
            <a:ext cx="5852160" cy="786384"/>
          </a:xfrm>
          <a:prstGeom prst="rect">
            <a:avLst/>
          </a:prstGeom>
          <a:solidFill>
            <a:srgbClr val="FFFFFF"/>
          </a:solidFill>
          <a:ln w="12700">
            <a:solidFill>
              <a:srgbClr val="E6E6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68680" y="3557016"/>
            <a:ext cx="365760" cy="365760"/>
          </a:xfrm>
          <a:prstGeom prst="ellipse">
            <a:avLst/>
          </a:prstGeom>
          <a:solidFill>
            <a:srgbClr val="0D0D0D"/>
          </a:solidFill>
          <a:ln/>
        </p:spPr>
      </p:sp>
      <p:sp>
        <p:nvSpPr>
          <p:cNvPr id="14" name="Text 11"/>
          <p:cNvSpPr/>
          <p:nvPr/>
        </p:nvSpPr>
        <p:spPr>
          <a:xfrm>
            <a:off x="868680" y="3584448"/>
            <a:ext cx="3657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A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300" dirty="0"/>
          </a:p>
        </p:txBody>
      </p:sp>
      <p:sp>
        <p:nvSpPr>
          <p:cNvPr id="15" name="Text 12"/>
          <p:cNvSpPr/>
          <p:nvPr/>
        </p:nvSpPr>
        <p:spPr>
          <a:xfrm>
            <a:off x="1399032" y="3419856"/>
            <a:ext cx="4846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D0D0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MACHINE NETWORK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1399032" y="3730752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2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EtherCAT control of VFDs, servos, vision, safety and I/O.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658368" y="4242816"/>
            <a:ext cx="5852160" cy="786384"/>
          </a:xfrm>
          <a:prstGeom prst="rect">
            <a:avLst/>
          </a:prstGeom>
          <a:solidFill>
            <a:srgbClr val="FFFFFF"/>
          </a:solidFill>
          <a:ln w="12700">
            <a:solidFill>
              <a:srgbClr val="E6E6E6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868680" y="4453128"/>
            <a:ext cx="365760" cy="365760"/>
          </a:xfrm>
          <a:prstGeom prst="ellipse">
            <a:avLst/>
          </a:prstGeom>
          <a:solidFill>
            <a:srgbClr val="0D0D0D"/>
          </a:solidFill>
          <a:ln/>
        </p:spPr>
      </p:sp>
      <p:sp>
        <p:nvSpPr>
          <p:cNvPr id="19" name="Text 16"/>
          <p:cNvSpPr/>
          <p:nvPr/>
        </p:nvSpPr>
        <p:spPr>
          <a:xfrm>
            <a:off x="868680" y="4480560"/>
            <a:ext cx="3657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A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300" dirty="0"/>
          </a:p>
        </p:txBody>
      </p:sp>
      <p:sp>
        <p:nvSpPr>
          <p:cNvPr id="20" name="Text 17"/>
          <p:cNvSpPr/>
          <p:nvPr/>
        </p:nvSpPr>
        <p:spPr>
          <a:xfrm>
            <a:off x="1399032" y="4315968"/>
            <a:ext cx="4846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D0D0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CONNECTION</a:t>
            </a:r>
            <a:endParaRPr lang="en-US" sz="1500" dirty="0"/>
          </a:p>
        </p:txBody>
      </p:sp>
      <p:sp>
        <p:nvSpPr>
          <p:cNvPr id="21" name="Text 18"/>
          <p:cNvSpPr/>
          <p:nvPr/>
        </p:nvSpPr>
        <p:spPr>
          <a:xfrm>
            <a:off x="1399032" y="4626864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2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EtherNet/IP for local and remote plant access.</a:t>
            </a:r>
            <a:endParaRPr lang="en-US" sz="1200" dirty="0"/>
          </a:p>
        </p:txBody>
      </p:sp>
      <p:sp>
        <p:nvSpPr>
          <p:cNvPr id="22" name="Shape 19"/>
          <p:cNvSpPr/>
          <p:nvPr/>
        </p:nvSpPr>
        <p:spPr>
          <a:xfrm>
            <a:off x="658368" y="5138928"/>
            <a:ext cx="5852160" cy="786384"/>
          </a:xfrm>
          <a:prstGeom prst="rect">
            <a:avLst/>
          </a:prstGeom>
          <a:solidFill>
            <a:srgbClr val="FFFFFF"/>
          </a:solidFill>
          <a:ln w="12700">
            <a:solidFill>
              <a:srgbClr val="E6E6E6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868680" y="5349240"/>
            <a:ext cx="365760" cy="365760"/>
          </a:xfrm>
          <a:prstGeom prst="ellipse">
            <a:avLst/>
          </a:prstGeom>
          <a:solidFill>
            <a:srgbClr val="0D0D0D"/>
          </a:solidFill>
          <a:ln/>
        </p:spPr>
      </p:sp>
      <p:sp>
        <p:nvSpPr>
          <p:cNvPr id="24" name="Text 21"/>
          <p:cNvSpPr/>
          <p:nvPr/>
        </p:nvSpPr>
        <p:spPr>
          <a:xfrm>
            <a:off x="868680" y="5376672"/>
            <a:ext cx="3657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A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300" dirty="0"/>
          </a:p>
        </p:txBody>
      </p:sp>
      <p:sp>
        <p:nvSpPr>
          <p:cNvPr id="25" name="Text 22"/>
          <p:cNvSpPr/>
          <p:nvPr/>
        </p:nvSpPr>
        <p:spPr>
          <a:xfrm>
            <a:off x="1399032" y="5212080"/>
            <a:ext cx="4846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D0D0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SOFTWARE</a:t>
            </a:r>
            <a:endParaRPr lang="en-US" sz="1500" dirty="0"/>
          </a:p>
        </p:txBody>
      </p:sp>
      <p:sp>
        <p:nvSpPr>
          <p:cNvPr id="26" name="Text 23"/>
          <p:cNvSpPr/>
          <p:nvPr/>
        </p:nvSpPr>
        <p:spPr>
          <a:xfrm>
            <a:off x="1399032" y="5522976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2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Sysmac Studio: configuration, programming, simulation.</a:t>
            </a:r>
            <a:endParaRPr lang="en-US" sz="1200" dirty="0"/>
          </a:p>
        </p:txBody>
      </p:sp>
      <p:sp>
        <p:nvSpPr>
          <p:cNvPr id="27" name="Text 24"/>
          <p:cNvSpPr/>
          <p:nvPr/>
        </p:nvSpPr>
        <p:spPr>
          <a:xfrm>
            <a:off x="777240" y="6419088"/>
            <a:ext cx="5486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A8A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Vedika Instruments Pvt. Ltd.</a:t>
            </a:r>
            <a:endParaRPr lang="en-US" sz="1200" dirty="0"/>
          </a:p>
        </p:txBody>
      </p:sp>
      <p:sp>
        <p:nvSpPr>
          <p:cNvPr id="28" name="Text 25"/>
          <p:cNvSpPr/>
          <p:nvPr/>
        </p:nvSpPr>
        <p:spPr>
          <a:xfrm>
            <a:off x="5943600" y="6419088"/>
            <a:ext cx="546811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8A8A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www.vedikainstruments.com</a:t>
            </a:r>
            <a:endParaRPr lang="en-US" sz="120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200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20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20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200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200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200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200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200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20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200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200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200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>
                      <p:stCondLst>
                        <p:cond delay="200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D0D0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media/image44.jpg">    </p:cNvPr>
          <p:cNvPicPr>
            <a:picLocks noChangeAspect="1"/>
          </p:cNvPicPr>
          <p:nvPr/>
        </p:nvPicPr>
        <p:blipFill>
          <a:blip r:embed="rId1">
            <a:alphaModFix amt="55000"/>
          </a:blip>
          <a:srcRect l="0" r="0" t="0" b="0"/>
          <a:stretch/>
        </p:blipFill>
        <p:spPr>
          <a:xfrm>
            <a:off x="6035040" y="0"/>
            <a:ext cx="6153912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309360" cy="6858000"/>
          </a:xfrm>
          <a:prstGeom prst="rect">
            <a:avLst/>
          </a:prstGeom>
          <a:solidFill>
            <a:srgbClr val="0D0D0D"/>
          </a:solidFill>
          <a:ln/>
        </p:spPr>
      </p:sp>
      <p:sp>
        <p:nvSpPr>
          <p:cNvPr id="4" name="Text 1"/>
          <p:cNvSpPr/>
          <p:nvPr/>
        </p:nvSpPr>
        <p:spPr>
          <a:xfrm>
            <a:off x="822960" y="1965960"/>
            <a:ext cx="20116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000" b="1" dirty="0">
                <a:solidFill>
                  <a:srgbClr val="FF6B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6000" dirty="0"/>
          </a:p>
        </p:txBody>
      </p:sp>
      <p:sp>
        <p:nvSpPr>
          <p:cNvPr id="5" name="Text 2"/>
          <p:cNvSpPr/>
          <p:nvPr/>
        </p:nvSpPr>
        <p:spPr>
          <a:xfrm>
            <a:off x="822960" y="3063240"/>
            <a:ext cx="51206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44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WATER, CANAL</a:t>
            </a:r>
            <a:endParaRPr lang="en-US" sz="3800" dirty="0"/>
          </a:p>
          <a:p>
            <a:pPr indent="0" marL="0">
              <a:lnSpc>
                <a:spcPts val="44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&amp; RIVER PROJECTS</a:t>
            </a:r>
            <a:endParaRPr lang="en-US" sz="3800" dirty="0"/>
          </a:p>
        </p:txBody>
      </p:sp>
      <p:sp>
        <p:nvSpPr>
          <p:cNvPr id="6" name="Shape 3"/>
          <p:cNvSpPr/>
          <p:nvPr/>
        </p:nvSpPr>
        <p:spPr>
          <a:xfrm>
            <a:off x="841248" y="4572000"/>
            <a:ext cx="1371600" cy="45720"/>
          </a:xfrm>
          <a:prstGeom prst="rect">
            <a:avLst/>
          </a:prstGeom>
          <a:solidFill>
            <a:srgbClr val="FF6B00"/>
          </a:solidFill>
          <a:ln/>
        </p:spPr>
      </p:sp>
      <p:sp>
        <p:nvSpPr>
          <p:cNvPr id="7" name="Text 4"/>
          <p:cNvSpPr/>
          <p:nvPr/>
        </p:nvSpPr>
        <p:spPr>
          <a:xfrm>
            <a:off x="822960" y="4892040"/>
            <a:ext cx="5029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600"/>
              </a:lnSpc>
              <a:buNone/>
            </a:pPr>
            <a:r>
              <a:rPr lang="en-US" sz="1700" dirty="0">
                <a:solidFill>
                  <a:srgbClr val="B3B3B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Water treatment, tubewell, dam and canal automation with SCADA and cloud connectivity.</a:t>
            </a:r>
            <a:endParaRPr lang="en-US" sz="170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200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20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20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200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200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35</Slides>
  <Notes>35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Automation Profile</dc:title>
  <dc:subject>PptxGenJS Presentation</dc:subject>
  <dc:creator>Vedika Instruments Pvt. Ltd.</dc:creator>
  <cp:lastModifiedBy>Vedika Instruments Pvt. Ltd.</cp:lastModifiedBy>
  <cp:revision>1</cp:revision>
  <dcterms:created xsi:type="dcterms:W3CDTF">2026-07-18T14:16:34Z</dcterms:created>
  <dcterms:modified xsi:type="dcterms:W3CDTF">2026-07-18T14:16:34Z</dcterms:modified>
</cp:coreProperties>
</file>